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42"/>
  </p:notesMasterIdLst>
  <p:sldIdLst>
    <p:sldId id="256" r:id="rId2"/>
    <p:sldId id="291" r:id="rId3"/>
    <p:sldId id="260" r:id="rId4"/>
    <p:sldId id="282" r:id="rId5"/>
    <p:sldId id="283" r:id="rId6"/>
    <p:sldId id="284" r:id="rId7"/>
    <p:sldId id="285" r:id="rId8"/>
    <p:sldId id="286" r:id="rId9"/>
    <p:sldId id="287" r:id="rId10"/>
    <p:sldId id="288" r:id="rId11"/>
    <p:sldId id="293" r:id="rId12"/>
    <p:sldId id="280" r:id="rId13"/>
    <p:sldId id="257" r:id="rId14"/>
    <p:sldId id="261" r:id="rId15"/>
    <p:sldId id="270" r:id="rId16"/>
    <p:sldId id="262" r:id="rId17"/>
    <p:sldId id="263" r:id="rId18"/>
    <p:sldId id="264" r:id="rId19"/>
    <p:sldId id="265" r:id="rId20"/>
    <p:sldId id="266" r:id="rId21"/>
    <p:sldId id="267" r:id="rId22"/>
    <p:sldId id="272" r:id="rId23"/>
    <p:sldId id="289" r:id="rId24"/>
    <p:sldId id="273" r:id="rId25"/>
    <p:sldId id="278" r:id="rId26"/>
    <p:sldId id="279" r:id="rId27"/>
    <p:sldId id="274" r:id="rId28"/>
    <p:sldId id="277" r:id="rId29"/>
    <p:sldId id="290" r:id="rId30"/>
    <p:sldId id="30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301" r:id="rId39"/>
    <p:sldId id="302" r:id="rId40"/>
    <p:sldId id="292" r:id="rId4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60"/>
  </p:normalViewPr>
  <p:slideViewPr>
    <p:cSldViewPr snapToGrid="0">
      <p:cViewPr varScale="1">
        <p:scale>
          <a:sx n="87" d="100"/>
          <a:sy n="87" d="100"/>
        </p:scale>
        <p:origin x="6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0" d="100"/>
          <a:sy n="70" d="100"/>
        </p:scale>
        <p:origin x="238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450691-A2F7-4E28-8058-8BFEEB74C14A}" type="datetimeFigureOut">
              <a:rPr lang="fr-FR" smtClean="0"/>
              <a:t>08/11/2015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11829C-71CD-4FA4-B5F5-FC02456F448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7829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9040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16213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3740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2392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27360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10530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96358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Je concatène les différents champs</a:t>
            </a:r>
            <a:r>
              <a:rPr lang="fr-FR" baseline="0" dirty="0" smtClean="0"/>
              <a:t> de textes et j’obtiens un vecteur de caractéristiques pour le bien.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24664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pPr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3736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64884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4164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4735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13525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7062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45965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24758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11829C-71CD-4FA4-B5F5-FC02456F4486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6870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0AFCB-D114-4550-98A2-FDF97F1176C3}" type="datetime1">
              <a:rPr lang="fr-FR" smtClean="0"/>
              <a:t>08/11/2015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3" y="6406644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89144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2FA9F-81B6-445D-837F-C6AC56B709D7}" type="datetime1">
              <a:rPr lang="fr-FR" smtClean="0"/>
              <a:t>08/11/2015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08087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F144A-166C-4A2F-96B3-0F6E902674FF}" type="datetime1">
              <a:rPr lang="fr-FR" smtClean="0"/>
              <a:t>08/11/2015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271137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0DE3F-BEFB-4990-9FB1-12D212578667}" type="datetime1">
              <a:rPr lang="fr-FR" smtClean="0"/>
              <a:t>08/11/2015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157899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2132C-C434-4708-8141-CD1B76D6DABB}" type="datetime1">
              <a:rPr lang="fr-FR" smtClean="0"/>
              <a:t>08/11/2015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443985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76534-5C6A-4AF6-8B8C-0C701D4A6BFD}" type="datetime1">
              <a:rPr lang="fr-FR" smtClean="0"/>
              <a:t>08/11/2015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791007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D4987B-E756-4762-8412-F1BB393FB383}" type="datetime1">
              <a:rPr lang="fr-FR" smtClean="0"/>
              <a:t>08/11/2015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90723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E50CD-E474-48FF-96B8-9A84455E3082}" type="datetime1">
              <a:rPr lang="fr-FR" smtClean="0"/>
              <a:t>08/11/2015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61051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3E87D-3BD7-434E-B2FA-E118C5BA0BA4}" type="datetime1">
              <a:rPr lang="fr-FR" smtClean="0"/>
              <a:t>08/11/2015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313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D95DF-F337-4359-9F60-6BF31C31027C}" type="datetime1">
              <a:rPr lang="fr-FR" smtClean="0"/>
              <a:t>08/11/2015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25948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5278D-FECA-471F-8F25-A638E0C94869}" type="datetime1">
              <a:rPr lang="fr-FR" smtClean="0"/>
              <a:t>08/11/2015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933047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5B3EC-6A5E-4FC9-9091-3178C1E76990}" type="datetime1">
              <a:rPr lang="fr-FR" smtClean="0"/>
              <a:t>08/11/2015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239590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5C-2A73-4C1F-8655-9AF1E6A73BAB}" type="datetime1">
              <a:rPr lang="fr-FR" smtClean="0"/>
              <a:t>08/11/2015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86597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08661-0CBD-4EBD-9CFB-3ADEFCE7FF83}" type="datetime1">
              <a:rPr lang="fr-FR" smtClean="0"/>
              <a:t>08/11/2015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17579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15684-9133-4A35-8E40-E9C20129EE21}" type="datetime1">
              <a:rPr lang="fr-FR" smtClean="0"/>
              <a:t>08/11/2015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60406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4222B-2C64-4154-84F6-5723406BAA96}" type="datetime1">
              <a:rPr lang="fr-FR" smtClean="0"/>
              <a:t>08/11/2015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40532" y="6406487"/>
            <a:ext cx="1056745" cy="365125"/>
          </a:xfrm>
        </p:spPr>
        <p:txBody>
          <a:bodyPr/>
          <a:lstStyle/>
          <a:p>
            <a:fld id="{E6D16749-6CBF-48FC-AC66-F18CCBC01627}" type="slidenum">
              <a:rPr lang="fr-FR" smtClean="0"/>
              <a:pPr/>
              <a:t>‹#›</a:t>
            </a:fld>
            <a:r>
              <a:rPr lang="fr-FR" dirty="0" smtClean="0"/>
              <a:t>/100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91225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alphaModFix amt="1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65741D-10EA-43D3-B29E-4AC3D6F68492}" type="datetime1">
              <a:rPr lang="fr-FR" smtClean="0"/>
              <a:t>08/11/2015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0533" y="6416761"/>
            <a:ext cx="10567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tx1"/>
                </a:solidFill>
              </a:defRPr>
            </a:lvl1pPr>
          </a:lstStyle>
          <a:p>
            <a:fld id="{E6D16749-6CBF-48FC-AC66-F18CCBC01627}" type="slidenum">
              <a:rPr lang="fr-FR" smtClean="0"/>
              <a:pPr/>
              <a:t>‹#›</a:t>
            </a:fld>
            <a:r>
              <a:rPr lang="fr-FR" smtClean="0"/>
              <a:t>/100</a:t>
            </a:r>
            <a:endParaRPr lang="fr-FR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0897721" y="5082621"/>
            <a:ext cx="1415230" cy="1516702"/>
            <a:chOff x="2082212" y="121186"/>
            <a:chExt cx="3431707" cy="3882888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9">
              <a:extLst>
                <a:ext uri="{BEBA8EAE-BF5A-486C-A8C5-ECC9F3942E4B}">
                  <a14:imgProps xmlns:a14="http://schemas.microsoft.com/office/drawing/2010/main">
                    <a14:imgLayer r:embed="rId20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082212" y="121186"/>
              <a:ext cx="3431707" cy="3882888"/>
            </a:xfrm>
            <a:prstGeom prst="rect">
              <a:avLst/>
            </a:prstGeom>
          </p:spPr>
        </p:pic>
        <p:sp>
          <p:nvSpPr>
            <p:cNvPr id="30" name="TextBox 29"/>
            <p:cNvSpPr txBox="1"/>
            <p:nvPr/>
          </p:nvSpPr>
          <p:spPr>
            <a:xfrm rot="18719466">
              <a:off x="3381370" y="2326949"/>
              <a:ext cx="1399817" cy="559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900" dirty="0" smtClean="0">
                  <a:solidFill>
                    <a:srgbClr val="00B050"/>
                  </a:solidFill>
                </a:rPr>
                <a:t>IMMO</a:t>
              </a:r>
              <a:endParaRPr lang="fr-FR" sz="900" dirty="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0510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5.emf"/><Relationship Id="rId4" Type="http://schemas.openxmlformats.org/officeDocument/2006/relationships/oleObject" Target="../embeddings/oleObject1.bin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0451" y="2503686"/>
            <a:ext cx="7766936" cy="1646302"/>
          </a:xfrm>
        </p:spPr>
        <p:txBody>
          <a:bodyPr/>
          <a:lstStyle/>
          <a:p>
            <a:r>
              <a:rPr lang="fr-FR" dirty="0" smtClean="0"/>
              <a:t>Flat Rat</a:t>
            </a:r>
            <a:br>
              <a:rPr lang="fr-FR" dirty="0" smtClean="0"/>
            </a:br>
            <a:r>
              <a:rPr lang="fr-FR" sz="3200" dirty="0" smtClean="0"/>
              <a:t>The true price of your flat</a:t>
            </a:r>
            <a:endParaRPr lang="fr-F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6" name="TextBox 5"/>
          <p:cNvSpPr txBox="1"/>
          <p:nvPr/>
        </p:nvSpPr>
        <p:spPr>
          <a:xfrm>
            <a:off x="9529590" y="121186"/>
            <a:ext cx="25676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2000" dirty="0" smtClean="0"/>
              <a:t>Corps des Mines</a:t>
            </a:r>
          </a:p>
          <a:p>
            <a:pPr algn="r"/>
            <a:r>
              <a:rPr lang="fr-FR" sz="1600" dirty="0" smtClean="0"/>
              <a:t>Novembre 2015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1090694" y="1198404"/>
            <a:ext cx="3431707" cy="3882888"/>
            <a:chOff x="2082212" y="121186"/>
            <a:chExt cx="3431707" cy="3882888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082212" y="121186"/>
              <a:ext cx="3431707" cy="3882888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 rot="18719466">
              <a:off x="3657602" y="2323946"/>
              <a:ext cx="8813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000" dirty="0" smtClean="0">
                  <a:solidFill>
                    <a:srgbClr val="00B050"/>
                  </a:solidFill>
                </a:rPr>
                <a:t>IMMO</a:t>
              </a:r>
              <a:endParaRPr lang="fr-FR" sz="2000" dirty="0">
                <a:solidFill>
                  <a:srgbClr val="00B05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7363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10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Etapes du projet</a:t>
            </a:r>
            <a:endParaRPr lang="fr-FR" sz="16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126210" y="66102"/>
            <a:ext cx="7766936" cy="10466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400" dirty="0" smtClean="0"/>
              <a:t>Etapes du projet</a:t>
            </a:r>
            <a:endParaRPr lang="fr-FR" sz="5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681" y="5196276"/>
            <a:ext cx="741713" cy="489620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3023326" y="1416986"/>
            <a:ext cx="6396096" cy="455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Web crawling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Traitement de texte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Visualisation des données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ACP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Machine learning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Server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tx1"/>
                </a:solidFill>
              </a:rPr>
              <a:t>Site Web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925729" y="135877"/>
            <a:ext cx="1327187" cy="2537031"/>
            <a:chOff x="925729" y="135877"/>
            <a:chExt cx="1327187" cy="2537031"/>
          </a:xfrm>
        </p:grpSpPr>
        <p:sp>
          <p:nvSpPr>
            <p:cNvPr id="2" name="Arc 1"/>
            <p:cNvSpPr/>
            <p:nvPr/>
          </p:nvSpPr>
          <p:spPr>
            <a:xfrm flipH="1">
              <a:off x="925729" y="13587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Arc 23"/>
            <p:cNvSpPr/>
            <p:nvPr/>
          </p:nvSpPr>
          <p:spPr>
            <a:xfrm flipH="1">
              <a:off x="1009136" y="161063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 flipV="1">
            <a:off x="765741" y="1576330"/>
            <a:ext cx="319976" cy="20265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 rot="6339902">
            <a:off x="-155236" y="708825"/>
            <a:ext cx="2030753" cy="3728469"/>
            <a:chOff x="925728" y="135876"/>
            <a:chExt cx="1296235" cy="2528656"/>
          </a:xfrm>
        </p:grpSpPr>
        <p:sp>
          <p:nvSpPr>
            <p:cNvPr id="26" name="Arc 25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Arc 26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 flipV="1">
            <a:off x="2465210" y="2279541"/>
            <a:ext cx="319976" cy="202651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 rot="15863364" flipV="1">
            <a:off x="466930" y="526007"/>
            <a:ext cx="1668033" cy="3062236"/>
            <a:chOff x="925728" y="135876"/>
            <a:chExt cx="1296235" cy="2528656"/>
          </a:xfrm>
        </p:grpSpPr>
        <p:sp>
          <p:nvSpPr>
            <p:cNvPr id="30" name="Arc 29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Arc 30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 flipV="1">
            <a:off x="799951" y="2860718"/>
            <a:ext cx="319976" cy="202651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 rot="18364441" flipV="1">
            <a:off x="901837" y="873655"/>
            <a:ext cx="1668033" cy="3062236"/>
            <a:chOff x="925728" y="135876"/>
            <a:chExt cx="1296235" cy="2528656"/>
          </a:xfrm>
        </p:grpSpPr>
        <p:sp>
          <p:nvSpPr>
            <p:cNvPr id="34" name="Arc 33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Arc 34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 flipV="1">
            <a:off x="2441155" y="3460239"/>
            <a:ext cx="319976" cy="202651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 rot="15863364" flipV="1">
            <a:off x="465014" y="1681367"/>
            <a:ext cx="1668033" cy="3062236"/>
            <a:chOff x="925728" y="135876"/>
            <a:chExt cx="1296235" cy="2528656"/>
          </a:xfrm>
        </p:grpSpPr>
        <p:sp>
          <p:nvSpPr>
            <p:cNvPr id="38" name="Arc 37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Arc 38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 flipV="1">
            <a:off x="837112" y="4065893"/>
            <a:ext cx="319976" cy="202651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 rot="18364441" flipV="1">
            <a:off x="879943" y="2069082"/>
            <a:ext cx="1668033" cy="3062236"/>
            <a:chOff x="925728" y="135876"/>
            <a:chExt cx="1296235" cy="2528656"/>
          </a:xfrm>
        </p:grpSpPr>
        <p:sp>
          <p:nvSpPr>
            <p:cNvPr id="42" name="Arc 41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Arc 42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44" name="Picture 43"/>
          <p:cNvPicPr>
            <a:picLocks noChangeAspect="1"/>
          </p:cNvPicPr>
          <p:nvPr/>
        </p:nvPicPr>
        <p:blipFill>
          <a:blip r:embed="rId3">
            <a:biLevel thresh="75000"/>
          </a:blip>
          <a:stretch>
            <a:fillRect/>
          </a:stretch>
        </p:blipFill>
        <p:spPr>
          <a:xfrm flipV="1">
            <a:off x="2496348" y="4725913"/>
            <a:ext cx="319976" cy="202651"/>
          </a:xfrm>
          <a:prstGeom prst="rect">
            <a:avLst/>
          </a:prstGeom>
        </p:spPr>
      </p:pic>
      <p:grpSp>
        <p:nvGrpSpPr>
          <p:cNvPr id="45" name="Group 44"/>
          <p:cNvGrpSpPr/>
          <p:nvPr/>
        </p:nvGrpSpPr>
        <p:grpSpPr>
          <a:xfrm rot="15863364" flipV="1">
            <a:off x="517327" y="2951974"/>
            <a:ext cx="1668033" cy="3062236"/>
            <a:chOff x="925728" y="135876"/>
            <a:chExt cx="1296235" cy="2528656"/>
          </a:xfrm>
        </p:grpSpPr>
        <p:sp>
          <p:nvSpPr>
            <p:cNvPr id="46" name="Arc 45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Arc 46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50502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11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126210" y="66102"/>
            <a:ext cx="7766936" cy="10466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400" dirty="0" smtClean="0"/>
              <a:t>Etapes du projet</a:t>
            </a:r>
            <a:endParaRPr lang="fr-FR" sz="5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197" y="2083440"/>
            <a:ext cx="741713" cy="489620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3023326" y="1416986"/>
            <a:ext cx="6396096" cy="455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Web crawling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tx1"/>
                </a:solidFill>
              </a:rPr>
              <a:t>Traitement de texte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Visualisation des données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ACP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Machine learning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Server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Site Web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0" y="2765233"/>
            <a:ext cx="468247" cy="39495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19" y="3398924"/>
            <a:ext cx="468247" cy="39495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0" y="4032999"/>
            <a:ext cx="468247" cy="39495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20" y="4619744"/>
            <a:ext cx="468247" cy="3949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1" y="5259145"/>
            <a:ext cx="468247" cy="394956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925729" y="135877"/>
            <a:ext cx="1327187" cy="2537031"/>
            <a:chOff x="925729" y="135877"/>
            <a:chExt cx="1327187" cy="2537031"/>
          </a:xfrm>
        </p:grpSpPr>
        <p:sp>
          <p:nvSpPr>
            <p:cNvPr id="2" name="Arc 1"/>
            <p:cNvSpPr/>
            <p:nvPr/>
          </p:nvSpPr>
          <p:spPr>
            <a:xfrm flipH="1">
              <a:off x="925729" y="13587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Arc 23"/>
            <p:cNvSpPr/>
            <p:nvPr/>
          </p:nvSpPr>
          <p:spPr>
            <a:xfrm flipH="1">
              <a:off x="1009136" y="161063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772" b="94737" l="10000" r="94444">
                        <a14:foregroundMark x1="53333" y1="21053" x2="53333" y2="21053"/>
                        <a14:foregroundMark x1="63333" y1="56140" x2="63333" y2="56140"/>
                        <a14:foregroundMark x1="83333" y1="71930" x2="83333" y2="71930"/>
                        <a14:foregroundMark x1="44444" y1="85965" x2="44444" y2="859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V="1">
            <a:off x="765741" y="1576330"/>
            <a:ext cx="319976" cy="20265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 rot="6339902">
            <a:off x="-155236" y="708825"/>
            <a:ext cx="2030753" cy="3728469"/>
            <a:chOff x="925728" y="135876"/>
            <a:chExt cx="1296235" cy="2528656"/>
          </a:xfrm>
        </p:grpSpPr>
        <p:sp>
          <p:nvSpPr>
            <p:cNvPr id="26" name="Arc 25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Arc 26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36470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Entrée : fichier d’annonces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0335" y="4387162"/>
            <a:ext cx="2346592" cy="834833"/>
          </a:xfrm>
        </p:spPr>
        <p:txBody>
          <a:bodyPr/>
          <a:lstStyle/>
          <a:p>
            <a:r>
              <a:rPr lang="fr-FR" dirty="0" smtClean="0"/>
              <a:t>17 Mo</a:t>
            </a:r>
          </a:p>
          <a:p>
            <a:r>
              <a:rPr lang="fr-FR" dirty="0" smtClean="0"/>
              <a:t>18 000 annonces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332" y="2254269"/>
            <a:ext cx="1738599" cy="196341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458054" y="2254269"/>
            <a:ext cx="4263528" cy="29677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dirty="0" smtClean="0"/>
              <a:t>Une annonce = plusieurs champs textes</a:t>
            </a:r>
          </a:p>
          <a:p>
            <a:r>
              <a:rPr lang="fr-FR" dirty="0" smtClean="0"/>
              <a:t>Url</a:t>
            </a:r>
          </a:p>
          <a:p>
            <a:r>
              <a:rPr lang="fr-FR" dirty="0" smtClean="0"/>
              <a:t>Titre</a:t>
            </a:r>
          </a:p>
          <a:p>
            <a:r>
              <a:rPr lang="fr-FR" dirty="0" smtClean="0"/>
              <a:t>Infos</a:t>
            </a:r>
          </a:p>
          <a:p>
            <a:r>
              <a:rPr lang="fr-FR" dirty="0" smtClean="0"/>
              <a:t>Localisation</a:t>
            </a:r>
          </a:p>
          <a:p>
            <a:r>
              <a:rPr lang="fr-FR" dirty="0" smtClean="0"/>
              <a:t>Description</a:t>
            </a:r>
          </a:p>
          <a:p>
            <a:r>
              <a:rPr lang="fr-FR" dirty="0" smtClean="0"/>
              <a:t>Prix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0" y="1930400"/>
            <a:ext cx="0" cy="35780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12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302667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Objectif</a:t>
            </a:r>
            <a:endParaRPr lang="fr-FR" dirty="0"/>
          </a:p>
        </p:txBody>
      </p:sp>
      <p:grpSp>
        <p:nvGrpSpPr>
          <p:cNvPr id="12" name="Group 11"/>
          <p:cNvGrpSpPr/>
          <p:nvPr/>
        </p:nvGrpSpPr>
        <p:grpSpPr>
          <a:xfrm>
            <a:off x="677334" y="2621559"/>
            <a:ext cx="3346026" cy="3264892"/>
            <a:chOff x="442912" y="2347238"/>
            <a:chExt cx="4712019" cy="415766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912" y="2647275"/>
              <a:ext cx="1438275" cy="3714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2913" y="4333200"/>
              <a:ext cx="4712018" cy="21717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51072" y="2347238"/>
              <a:ext cx="3752850" cy="32385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35693" y="2641917"/>
              <a:ext cx="1519238" cy="314325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2912" y="3018750"/>
              <a:ext cx="4712019" cy="1314450"/>
            </a:xfrm>
            <a:prstGeom prst="rect">
              <a:avLst/>
            </a:prstGeom>
          </p:spPr>
        </p:pic>
      </p:grpSp>
      <p:sp>
        <p:nvSpPr>
          <p:cNvPr id="16" name="Right Arrow 15"/>
          <p:cNvSpPr/>
          <p:nvPr/>
        </p:nvSpPr>
        <p:spPr>
          <a:xfrm>
            <a:off x="4470996" y="1968227"/>
            <a:ext cx="1553538" cy="619522"/>
          </a:xfrm>
          <a:prstGeom prst="rightArrow">
            <a:avLst>
              <a:gd name="adj1" fmla="val 3893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8"/>
          <a:srcRect t="1021"/>
          <a:stretch/>
        </p:blipFill>
        <p:spPr>
          <a:xfrm>
            <a:off x="6767233" y="2875869"/>
            <a:ext cx="2811780" cy="311258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871604" y="2106373"/>
            <a:ext cx="21458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Textes d’annonce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72245" y="1897207"/>
            <a:ext cx="2201757" cy="664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Vecteur de caractéristiques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9"/>
          <a:srcRect t="18627"/>
          <a:stretch/>
        </p:blipFill>
        <p:spPr>
          <a:xfrm>
            <a:off x="109648" y="860502"/>
            <a:ext cx="1535198" cy="1615203"/>
          </a:xfrm>
          <a:prstGeom prst="rect">
            <a:avLst/>
          </a:prstGeom>
        </p:spPr>
      </p:pic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13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24" name="TextBox 23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407715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579" y="2886418"/>
            <a:ext cx="6063474" cy="1280887"/>
          </a:xfrm>
        </p:spPr>
        <p:txBody>
          <a:bodyPr/>
          <a:lstStyle/>
          <a:p>
            <a:pPr algn="ctr"/>
            <a:r>
              <a:rPr lang="fr-FR" dirty="0" smtClean="0"/>
              <a:t>Première étape : liste de caractéristiques</a:t>
            </a:r>
            <a:endParaRPr lang="fr-F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6053" y="544991"/>
            <a:ext cx="2011268" cy="6126288"/>
          </a:xfrm>
          <a:prstGeom prst="rect">
            <a:avLst/>
          </a:prstGeom>
        </p:spPr>
      </p:pic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14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20" name="TextBox 19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91911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15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8" name="TextBox 7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18454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413288" y="2142390"/>
            <a:ext cx="741133" cy="51825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16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80915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151418" y="2121384"/>
            <a:ext cx="1728820" cy="57008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17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284872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250316" y="2126841"/>
            <a:ext cx="1169983" cy="570083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18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420718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508667" y="2924840"/>
            <a:ext cx="971898" cy="42831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19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979070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666" y="384735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Etat de l’art</a:t>
            </a:r>
            <a:endParaRPr lang="fr-FR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Etat de l’art</a:t>
            </a:r>
            <a:endParaRPr lang="fr-FR" sz="1600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801753" y="1248458"/>
            <a:ext cx="5257524" cy="914153"/>
          </a:xfrm>
        </p:spPr>
        <p:txBody>
          <a:bodyPr/>
          <a:lstStyle/>
          <a:p>
            <a:r>
              <a:rPr lang="fr-FR" dirty="0" smtClean="0"/>
              <a:t>Quelques sites estiment les biens immobiliers</a:t>
            </a:r>
          </a:p>
          <a:p>
            <a:r>
              <a:rPr lang="fr-FR" dirty="0" smtClean="0"/>
              <a:t>Bases de données de notaires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404" y="2334255"/>
            <a:ext cx="3110744" cy="3209237"/>
          </a:xfrm>
          <a:prstGeom prst="rect">
            <a:avLst/>
          </a:prstGeom>
        </p:spPr>
      </p:pic>
      <p:sp>
        <p:nvSpPr>
          <p:cNvPr id="12" name="Content Placeholder 8"/>
          <p:cNvSpPr txBox="1">
            <a:spLocks/>
          </p:cNvSpPr>
          <p:nvPr/>
        </p:nvSpPr>
        <p:spPr>
          <a:xfrm>
            <a:off x="6334698" y="1248458"/>
            <a:ext cx="3283027" cy="914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Gérés par des agences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8939" y="2208065"/>
            <a:ext cx="3010991" cy="24562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2157" y="4315373"/>
            <a:ext cx="3490454" cy="244150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47709" y="3717902"/>
            <a:ext cx="3260696" cy="289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771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7944436" y="2935857"/>
            <a:ext cx="1063621" cy="42831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20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509513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2061576" y="4418442"/>
            <a:ext cx="545805" cy="3539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21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9" name="TextBox 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88397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 : méthode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7944436" y="2935857"/>
            <a:ext cx="1063621" cy="42831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094012" y="5124766"/>
            <a:ext cx="5949109" cy="74977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dirty="0" smtClean="0"/>
              <a:t>On recherche soit </a:t>
            </a:r>
            <a:r>
              <a:rPr lang="fr-FR" dirty="0" smtClean="0">
                <a:solidFill>
                  <a:srgbClr val="00B050"/>
                </a:solidFill>
              </a:rPr>
              <a:t>un seul mot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22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8785952" y="2566525"/>
            <a:ext cx="1371600" cy="36933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92D050"/>
                </a:solidFill>
              </a:rPr>
              <a:t>Ascens. : 1</a:t>
            </a:r>
            <a:endParaRPr lang="fr-FR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98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 : méthode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7944436" y="2935857"/>
            <a:ext cx="1063621" cy="42831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3840845" y="3321187"/>
            <a:ext cx="591415" cy="3539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094012" y="5124766"/>
            <a:ext cx="5949109" cy="749771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fr-FR" dirty="0" smtClean="0"/>
              <a:t>On recherche soit </a:t>
            </a:r>
            <a:r>
              <a:rPr lang="fr-FR" dirty="0" smtClean="0">
                <a:solidFill>
                  <a:srgbClr val="00B050"/>
                </a:solidFill>
              </a:rPr>
              <a:t>un seul mot</a:t>
            </a:r>
            <a:endParaRPr lang="fr-FR" dirty="0"/>
          </a:p>
          <a:p>
            <a:pPr marL="0" indent="0" algn="ctr">
              <a:buNone/>
            </a:pPr>
            <a:r>
              <a:rPr lang="fr-FR" dirty="0" smtClean="0"/>
              <a:t>soit un </a:t>
            </a:r>
            <a:r>
              <a:rPr lang="fr-FR" dirty="0" smtClean="0">
                <a:solidFill>
                  <a:srgbClr val="FF0000"/>
                </a:solidFill>
              </a:rPr>
              <a:t>nombre dans un groupe de mots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23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2379643" y="3126670"/>
            <a:ext cx="1487276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</a:rPr>
              <a:t>Surface : 53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785952" y="2566525"/>
            <a:ext cx="1371600" cy="36933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92D050"/>
                </a:solidFill>
              </a:rPr>
              <a:t>Ascens. : 1</a:t>
            </a:r>
            <a:endParaRPr lang="fr-FR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510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44" y="2726081"/>
            <a:ext cx="9308247" cy="216540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5317" y="2168143"/>
            <a:ext cx="6334921" cy="5579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t="18627"/>
          <a:stretch/>
        </p:blipFill>
        <p:spPr>
          <a:xfrm>
            <a:off x="175750" y="1356261"/>
            <a:ext cx="1223057" cy="1286795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3840845" y="3321187"/>
            <a:ext cx="591415" cy="3539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Oval 9"/>
          <p:cNvSpPr/>
          <p:nvPr/>
        </p:nvSpPr>
        <p:spPr>
          <a:xfrm>
            <a:off x="6479457" y="2950888"/>
            <a:ext cx="1048662" cy="35397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Oval 10"/>
          <p:cNvSpPr/>
          <p:nvPr/>
        </p:nvSpPr>
        <p:spPr>
          <a:xfrm>
            <a:off x="6139698" y="2169132"/>
            <a:ext cx="1740540" cy="4711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Oval 11"/>
          <p:cNvSpPr/>
          <p:nvPr/>
        </p:nvSpPr>
        <p:spPr>
          <a:xfrm>
            <a:off x="1109080" y="3298183"/>
            <a:ext cx="865891" cy="38937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extBox 12"/>
          <p:cNvSpPr txBox="1"/>
          <p:nvPr/>
        </p:nvSpPr>
        <p:spPr>
          <a:xfrm>
            <a:off x="926022" y="3779778"/>
            <a:ext cx="1232005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</a:rPr>
              <a:t>Pieces : 2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79643" y="3126670"/>
            <a:ext cx="1487276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</a:rPr>
              <a:t>Surface : 53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480453" y="1882691"/>
            <a:ext cx="1178806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</a:rPr>
              <a:t>Ardt : 16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416373" y="2711951"/>
            <a:ext cx="1143733" cy="36933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fr-FR" b="1" dirty="0" smtClean="0">
                <a:solidFill>
                  <a:srgbClr val="FF0000"/>
                </a:solidFill>
              </a:rPr>
              <a:t>Etage : 1</a:t>
            </a:r>
            <a:endParaRPr lang="fr-FR" b="1" dirty="0">
              <a:solidFill>
                <a:srgbClr val="FF0000"/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24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9" name="TextBox 18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624093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Coordonnées</a:t>
            </a:r>
            <a:endParaRPr lang="fr-FR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38132" y="1410158"/>
            <a:ext cx="8571122" cy="53614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smtClean="0"/>
              <a:t>Pourquoi ?</a:t>
            </a:r>
          </a:p>
          <a:p>
            <a:r>
              <a:rPr lang="fr-FR" u="sng" dirty="0" smtClean="0"/>
              <a:t>Déterminant</a:t>
            </a:r>
            <a:r>
              <a:rPr lang="fr-FR" dirty="0" smtClean="0"/>
              <a:t> dans le prix d’un bien</a:t>
            </a:r>
          </a:p>
          <a:p>
            <a:r>
              <a:rPr lang="fr-FR" dirty="0" smtClean="0"/>
              <a:t>Coordonnées arrondissements : pas assez </a:t>
            </a:r>
            <a:r>
              <a:rPr lang="fr-FR" u="sng" dirty="0" smtClean="0"/>
              <a:t>précis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Comment ?</a:t>
            </a:r>
          </a:p>
          <a:p>
            <a:r>
              <a:rPr lang="fr-FR" dirty="0" smtClean="0"/>
              <a:t>Base de données des </a:t>
            </a:r>
            <a:r>
              <a:rPr lang="fr-FR" u="sng" dirty="0" smtClean="0"/>
              <a:t>rues</a:t>
            </a:r>
            <a:r>
              <a:rPr lang="fr-FR" dirty="0" smtClean="0"/>
              <a:t> et des </a:t>
            </a:r>
            <a:r>
              <a:rPr lang="fr-FR" u="sng" dirty="0" smtClean="0"/>
              <a:t>métros</a:t>
            </a:r>
            <a:r>
              <a:rPr lang="fr-FR" dirty="0" smtClean="0"/>
              <a:t> de Paris</a:t>
            </a:r>
          </a:p>
          <a:p>
            <a:pPr marL="457200" lvl="1" indent="0">
              <a:buNone/>
            </a:pPr>
            <a:r>
              <a:rPr lang="fr-FR" sz="1400" dirty="0" smtClean="0"/>
              <a:t>Metros en opendata, scrapping Gmaps pour les rues (merci Marion)</a:t>
            </a:r>
          </a:p>
          <a:p>
            <a:r>
              <a:rPr lang="fr-FR" dirty="0" smtClean="0"/>
              <a:t>Recherche comme pour les features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Conséquences</a:t>
            </a:r>
          </a:p>
          <a:p>
            <a:r>
              <a:rPr lang="fr-FR" dirty="0" smtClean="0"/>
              <a:t>Multiplication du temps de traitement </a:t>
            </a:r>
            <a:r>
              <a:rPr lang="fr-FR" u="sng" dirty="0" smtClean="0"/>
              <a:t>par 10</a:t>
            </a:r>
          </a:p>
          <a:p>
            <a:pPr marL="457200" lvl="1" indent="0">
              <a:buNone/>
            </a:pPr>
            <a:r>
              <a:rPr lang="fr-FR" sz="1400" dirty="0" smtClean="0"/>
              <a:t>(</a:t>
            </a:r>
            <a:r>
              <a:rPr lang="fr-FR" sz="1400" dirty="0" smtClean="0">
                <a:solidFill>
                  <a:srgbClr val="00B050"/>
                </a:solidFill>
              </a:rPr>
              <a:t>&lt;100 features</a:t>
            </a:r>
            <a:r>
              <a:rPr lang="fr-FR" sz="1400" dirty="0" smtClean="0"/>
              <a:t> vs. </a:t>
            </a:r>
            <a:r>
              <a:rPr lang="fr-FR" sz="1400" dirty="0" smtClean="0">
                <a:solidFill>
                  <a:srgbClr val="FF0000"/>
                </a:solidFill>
              </a:rPr>
              <a:t>5000 rues et métros</a:t>
            </a:r>
            <a:r>
              <a:rPr lang="fr-FR" sz="1400" dirty="0" smtClean="0"/>
              <a:t>)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25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5" name="TextBox 14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954" y="4793380"/>
            <a:ext cx="2106001" cy="161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41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Problèmes rencontrés (et traités)</a:t>
            </a:r>
            <a:endParaRPr lang="fr-FR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738132" y="1410158"/>
            <a:ext cx="8571122" cy="5361453"/>
          </a:xfrm>
        </p:spPr>
        <p:txBody>
          <a:bodyPr>
            <a:normAutofit/>
          </a:bodyPr>
          <a:lstStyle/>
          <a:p>
            <a:r>
              <a:rPr lang="fr-FR" dirty="0" smtClean="0"/>
              <a:t>Distinction entre caractéristiques proches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« Appartement de </a:t>
            </a:r>
            <a:r>
              <a:rPr lang="fr-FR" u="sng" dirty="0" smtClean="0"/>
              <a:t>120 m2</a:t>
            </a:r>
            <a:r>
              <a:rPr lang="fr-FR" dirty="0" smtClean="0"/>
              <a:t> avec séjour de </a:t>
            </a:r>
            <a:r>
              <a:rPr lang="fr-FR" u="sng" dirty="0" smtClean="0"/>
              <a:t>30 m2</a:t>
            </a:r>
            <a:r>
              <a:rPr lang="fr-FR" dirty="0" smtClean="0"/>
              <a:t> »</a:t>
            </a:r>
          </a:p>
          <a:p>
            <a:r>
              <a:rPr lang="fr-FR" dirty="0" smtClean="0"/>
              <a:t>Tournures de phrases négatives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« Appartement 6eme étage </a:t>
            </a:r>
            <a:r>
              <a:rPr lang="fr-FR" u="sng" dirty="0" smtClean="0"/>
              <a:t>sans ascenseur</a:t>
            </a:r>
            <a:r>
              <a:rPr lang="fr-FR" dirty="0" smtClean="0"/>
              <a:t> »</a:t>
            </a:r>
          </a:p>
          <a:p>
            <a:r>
              <a:rPr lang="fr-FR" dirty="0" smtClean="0"/>
              <a:t>Nombres en toutes lettres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« Très bien situé, </a:t>
            </a:r>
            <a:r>
              <a:rPr lang="fr-FR" u="sng" dirty="0" smtClean="0"/>
              <a:t>six pièces</a:t>
            </a:r>
            <a:r>
              <a:rPr lang="fr-FR" dirty="0" smtClean="0"/>
              <a:t> au 4eme étage »</a:t>
            </a:r>
          </a:p>
          <a:p>
            <a:r>
              <a:rPr lang="fr-FR" dirty="0" smtClean="0"/>
              <a:t>Fautes de français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« Appart’ avec khav 6eme etaj »</a:t>
            </a:r>
          </a:p>
          <a:p>
            <a:r>
              <a:rPr lang="fr-FR" dirty="0" smtClean="0"/>
              <a:t>Ponctuation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Nombre de pièces : 2 ; etage, 3eme</a:t>
            </a:r>
          </a:p>
          <a:p>
            <a:r>
              <a:rPr lang="fr-FR" dirty="0" smtClean="0"/>
              <a:t>Multiplicité des tournures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fr-FR" dirty="0" smtClean="0"/>
              <a:t>9</a:t>
            </a:r>
            <a:r>
              <a:rPr lang="fr-FR" baseline="30000" dirty="0" smtClean="0"/>
              <a:t>e</a:t>
            </a:r>
            <a:r>
              <a:rPr lang="fr-FR" dirty="0" smtClean="0"/>
              <a:t>/9eme   ardt/ard/art/arrondissement   /    Paris 9eme    /    75009</a:t>
            </a:r>
          </a:p>
          <a:p>
            <a:endParaRPr lang="fr-FR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26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5" name="TextBox 14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  <p:pic>
        <p:nvPicPr>
          <p:cNvPr id="1028" name="Picture 4" descr="Afficher l'image d'origine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7" r="16578" b="21933"/>
          <a:stretch/>
        </p:blipFill>
        <p:spPr bwMode="auto">
          <a:xfrm>
            <a:off x="4617810" y="3863522"/>
            <a:ext cx="642486" cy="816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 rot="20958926">
            <a:off x="7207324" y="2699133"/>
            <a:ext cx="23576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 smtClean="0">
                <a:solidFill>
                  <a:srgbClr val="FF6600"/>
                </a:solidFill>
              </a:rPr>
              <a:t>0% d’erreur n’existe pas !</a:t>
            </a:r>
            <a:endParaRPr lang="fr-FR" sz="2800" dirty="0">
              <a:solidFill>
                <a:srgbClr val="FF6600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 rot="20997110">
            <a:off x="6780565" y="2500321"/>
            <a:ext cx="2922394" cy="1520510"/>
          </a:xfrm>
          <a:prstGeom prst="ellipse">
            <a:avLst/>
          </a:prstGeom>
          <a:noFill/>
          <a:ln>
            <a:solidFill>
              <a:srgbClr val="FF6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²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8395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4444" y="268559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Traitement de texte</a:t>
            </a:r>
            <a:endParaRPr lang="fr-FR" dirty="0"/>
          </a:p>
        </p:txBody>
      </p:sp>
      <p:grpSp>
        <p:nvGrpSpPr>
          <p:cNvPr id="12" name="Group 11"/>
          <p:cNvGrpSpPr/>
          <p:nvPr/>
        </p:nvGrpSpPr>
        <p:grpSpPr>
          <a:xfrm>
            <a:off x="677334" y="2621559"/>
            <a:ext cx="3346026" cy="3264892"/>
            <a:chOff x="442912" y="2347238"/>
            <a:chExt cx="4712019" cy="4157662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2912" y="2647275"/>
              <a:ext cx="1438275" cy="371475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2913" y="4333200"/>
              <a:ext cx="4712018" cy="217170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51072" y="2347238"/>
              <a:ext cx="3752850" cy="32385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635693" y="2641917"/>
              <a:ext cx="1519238" cy="314325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2912" y="3018750"/>
              <a:ext cx="4712019" cy="1314450"/>
            </a:xfrm>
            <a:prstGeom prst="rect">
              <a:avLst/>
            </a:prstGeom>
          </p:spPr>
        </p:pic>
      </p:grpSp>
      <p:sp>
        <p:nvSpPr>
          <p:cNvPr id="16" name="Right Arrow 15"/>
          <p:cNvSpPr/>
          <p:nvPr/>
        </p:nvSpPr>
        <p:spPr>
          <a:xfrm>
            <a:off x="4470996" y="1968227"/>
            <a:ext cx="1553538" cy="619522"/>
          </a:xfrm>
          <a:prstGeom prst="rightArrow">
            <a:avLst>
              <a:gd name="adj1" fmla="val 3893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8"/>
          <a:srcRect t="1021"/>
          <a:stretch/>
        </p:blipFill>
        <p:spPr>
          <a:xfrm>
            <a:off x="6767233" y="2875869"/>
            <a:ext cx="2811780" cy="311258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871604" y="2106373"/>
            <a:ext cx="214587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Textes d’annonce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72245" y="1897207"/>
            <a:ext cx="2201757" cy="66424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Vecteur de caractéristiques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9"/>
          <a:srcRect t="18627"/>
          <a:stretch/>
        </p:blipFill>
        <p:spPr>
          <a:xfrm>
            <a:off x="109648" y="860502"/>
            <a:ext cx="1535198" cy="1615203"/>
          </a:xfrm>
          <a:prstGeom prst="rect">
            <a:avLst/>
          </a:prstGeom>
        </p:spPr>
      </p:pic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27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24" name="TextBox 23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361059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666" y="384735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Résultat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0335" y="4387162"/>
            <a:ext cx="2346592" cy="834833"/>
          </a:xfrm>
        </p:spPr>
        <p:txBody>
          <a:bodyPr/>
          <a:lstStyle/>
          <a:p>
            <a:r>
              <a:rPr lang="fr-FR" dirty="0" smtClean="0"/>
              <a:t>17 Mo</a:t>
            </a:r>
          </a:p>
          <a:p>
            <a:r>
              <a:rPr lang="fr-FR" dirty="0" smtClean="0"/>
              <a:t>18 000 annonces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332" y="2254269"/>
            <a:ext cx="1738599" cy="1963418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177927" y="4387162"/>
            <a:ext cx="4263528" cy="19469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 smtClean="0"/>
              <a:t>14 Mo</a:t>
            </a:r>
          </a:p>
          <a:p>
            <a:r>
              <a:rPr lang="fr-FR" dirty="0" smtClean="0"/>
              <a:t>Colonnes : 90 features</a:t>
            </a:r>
          </a:p>
          <a:p>
            <a:r>
              <a:rPr lang="fr-FR" smtClean="0"/>
              <a:t>Lignes : 18 </a:t>
            </a:r>
            <a:r>
              <a:rPr lang="fr-FR" dirty="0" smtClean="0"/>
              <a:t>000 annonces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4572000" y="1930400"/>
            <a:ext cx="0" cy="35780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28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009" y="2254269"/>
            <a:ext cx="1801152" cy="1963418"/>
          </a:xfrm>
          <a:prstGeom prst="rect">
            <a:avLst/>
          </a:prstGeom>
        </p:spPr>
      </p:pic>
      <p:sp>
        <p:nvSpPr>
          <p:cNvPr id="13" name="Curved Down Arrow 12"/>
          <p:cNvSpPr/>
          <p:nvPr/>
        </p:nvSpPr>
        <p:spPr>
          <a:xfrm>
            <a:off x="3029638" y="1579955"/>
            <a:ext cx="3657600" cy="1076672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3255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666" y="384735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Quelques chiffres</a:t>
            </a:r>
            <a:endParaRPr lang="fr-FR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29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Traitement de texte</a:t>
            </a:r>
            <a:endParaRPr lang="fr-FR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43" y="1045135"/>
            <a:ext cx="915278" cy="997735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517849" y="1705535"/>
            <a:ext cx="7682113" cy="3775201"/>
          </a:xfrm>
        </p:spPr>
        <p:txBody>
          <a:bodyPr/>
          <a:lstStyle/>
          <a:p>
            <a:r>
              <a:rPr lang="fr-FR" dirty="0" smtClean="0"/>
              <a:t>18 000 annonces</a:t>
            </a:r>
          </a:p>
          <a:p>
            <a:r>
              <a:rPr lang="fr-FR" dirty="0" smtClean="0"/>
              <a:t>14 000 avec nombre de chambres</a:t>
            </a:r>
          </a:p>
          <a:p>
            <a:r>
              <a:rPr lang="fr-FR" dirty="0" smtClean="0"/>
              <a:t>11 000 avec cave</a:t>
            </a:r>
          </a:p>
          <a:p>
            <a:r>
              <a:rPr lang="fr-FR" dirty="0" smtClean="0"/>
              <a:t>9000 avec ascenseur</a:t>
            </a:r>
          </a:p>
          <a:p>
            <a:r>
              <a:rPr lang="fr-FR" dirty="0" smtClean="0"/>
              <a:t>7000 avec coordonnées précises (métro ou rue)</a:t>
            </a:r>
          </a:p>
          <a:p>
            <a:r>
              <a:rPr lang="fr-FR" dirty="0" smtClean="0"/>
              <a:t>6000 avec la date de construction</a:t>
            </a:r>
          </a:p>
          <a:p>
            <a:r>
              <a:rPr lang="fr-FR" dirty="0" smtClean="0"/>
              <a:t>4000 avec cuisine américaine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949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Etapes du projet</a:t>
            </a:r>
            <a:endParaRPr lang="fr-FR" sz="16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126210" y="66102"/>
            <a:ext cx="7766936" cy="10466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400" dirty="0" smtClean="0"/>
              <a:t>Etapes du projet</a:t>
            </a:r>
            <a:endParaRPr lang="fr-FR" sz="54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578" r="98844">
                        <a14:foregroundMark x1="53757" y1="76970" x2="53757" y2="76970"/>
                        <a14:foregroundMark x1="70520" y1="77576" x2="70520" y2="77576"/>
                        <a14:foregroundMark x1="64162" y1="89697" x2="64162" y2="896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5729" y="201977"/>
            <a:ext cx="651573" cy="621442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3023326" y="1416986"/>
            <a:ext cx="6396096" cy="455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romanUcPeriod"/>
            </a:pPr>
            <a:r>
              <a:rPr lang="fr-FR" sz="3200" dirty="0" smtClean="0"/>
              <a:t>Web crawling</a:t>
            </a:r>
          </a:p>
          <a:p>
            <a:pPr>
              <a:buFont typeface="+mj-lt"/>
              <a:buAutoNum type="romanUcPeriod"/>
            </a:pPr>
            <a:r>
              <a:rPr lang="fr-FR" sz="3200" dirty="0" smtClean="0"/>
              <a:t>Traitement de texte</a:t>
            </a:r>
          </a:p>
          <a:p>
            <a:pPr>
              <a:buFont typeface="+mj-lt"/>
              <a:buAutoNum type="romanUcPeriod"/>
            </a:pPr>
            <a:r>
              <a:rPr lang="fr-FR" sz="3200" dirty="0" smtClean="0"/>
              <a:t>Visualisation des données</a:t>
            </a:r>
          </a:p>
          <a:p>
            <a:pPr>
              <a:buFont typeface="+mj-lt"/>
              <a:buAutoNum type="romanUcPeriod"/>
            </a:pPr>
            <a:r>
              <a:rPr lang="fr-FR" sz="3200" dirty="0" smtClean="0"/>
              <a:t>ACP</a:t>
            </a:r>
          </a:p>
          <a:p>
            <a:pPr>
              <a:buFont typeface="+mj-lt"/>
              <a:buAutoNum type="romanUcPeriod"/>
            </a:pPr>
            <a:r>
              <a:rPr lang="fr-FR" sz="3200" dirty="0" smtClean="0"/>
              <a:t>Machine learning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 smtClean="0"/>
              <a:t>Server</a:t>
            </a:r>
          </a:p>
          <a:p>
            <a:pPr>
              <a:buFont typeface="+mj-lt"/>
              <a:buAutoNum type="romanUcPeriod"/>
            </a:pPr>
            <a:r>
              <a:rPr lang="fr-FR" sz="3200" dirty="0" smtClean="0"/>
              <a:t>Site Web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55" b="94845" l="5217" r="9652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5731" y="1549735"/>
            <a:ext cx="468247" cy="394956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7018" y="2158309"/>
            <a:ext cx="468247" cy="39495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80" y="2765233"/>
            <a:ext cx="468247" cy="39495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7019" y="3398924"/>
            <a:ext cx="468247" cy="39495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80" y="4032999"/>
            <a:ext cx="468247" cy="39495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7020" y="4619744"/>
            <a:ext cx="468247" cy="3949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81" y="5259145"/>
            <a:ext cx="468247" cy="39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58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30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Machine learning</a:t>
            </a:r>
            <a:endParaRPr lang="fr-FR" sz="16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126210" y="66102"/>
            <a:ext cx="7766936" cy="10466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400" dirty="0" smtClean="0"/>
              <a:t>Etapes du projet</a:t>
            </a:r>
            <a:endParaRPr lang="fr-FR" sz="5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82" y="3955400"/>
            <a:ext cx="741713" cy="489620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3023326" y="1416986"/>
            <a:ext cx="6396096" cy="455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Web crawling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Traitement de texte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Visualisation des données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ACP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tx1"/>
                </a:solidFill>
              </a:rPr>
              <a:t>Machine learning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Server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Site Web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20" y="4619744"/>
            <a:ext cx="468247" cy="3949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1" y="5259145"/>
            <a:ext cx="468247" cy="394956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925729" y="135877"/>
            <a:ext cx="1327187" cy="2537031"/>
            <a:chOff x="925729" y="135877"/>
            <a:chExt cx="1327187" cy="2537031"/>
          </a:xfrm>
        </p:grpSpPr>
        <p:sp>
          <p:nvSpPr>
            <p:cNvPr id="2" name="Arc 1"/>
            <p:cNvSpPr/>
            <p:nvPr/>
          </p:nvSpPr>
          <p:spPr>
            <a:xfrm flipH="1">
              <a:off x="925729" y="13587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Arc 23"/>
            <p:cNvSpPr/>
            <p:nvPr/>
          </p:nvSpPr>
          <p:spPr>
            <a:xfrm flipH="1">
              <a:off x="1009136" y="161063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765741" y="1576330"/>
            <a:ext cx="319976" cy="20265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 rot="6339902">
            <a:off x="-155236" y="708825"/>
            <a:ext cx="2030753" cy="3728469"/>
            <a:chOff x="925728" y="135876"/>
            <a:chExt cx="1296235" cy="2528656"/>
          </a:xfrm>
        </p:grpSpPr>
        <p:sp>
          <p:nvSpPr>
            <p:cNvPr id="26" name="Arc 25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Arc 26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2465210" y="2279541"/>
            <a:ext cx="319976" cy="202651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 rot="15863364" flipV="1">
            <a:off x="466930" y="526007"/>
            <a:ext cx="1668033" cy="3062236"/>
            <a:chOff x="925728" y="135876"/>
            <a:chExt cx="1296235" cy="2528656"/>
          </a:xfrm>
        </p:grpSpPr>
        <p:sp>
          <p:nvSpPr>
            <p:cNvPr id="30" name="Arc 29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Arc 30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799951" y="2860718"/>
            <a:ext cx="319976" cy="202651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 rot="18364441" flipV="1">
            <a:off x="901837" y="873655"/>
            <a:ext cx="1668033" cy="3062236"/>
            <a:chOff x="925728" y="135876"/>
            <a:chExt cx="1296235" cy="2528656"/>
          </a:xfrm>
        </p:grpSpPr>
        <p:sp>
          <p:nvSpPr>
            <p:cNvPr id="34" name="Arc 33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Arc 34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2441155" y="3460239"/>
            <a:ext cx="319976" cy="202651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 rot="15863364" flipV="1">
            <a:off x="465014" y="1681367"/>
            <a:ext cx="1668033" cy="3062236"/>
            <a:chOff x="925728" y="135876"/>
            <a:chExt cx="1296235" cy="2528656"/>
          </a:xfrm>
        </p:grpSpPr>
        <p:sp>
          <p:nvSpPr>
            <p:cNvPr id="38" name="Arc 37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Arc 38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870063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Principes</a:t>
            </a:r>
            <a:r>
              <a:rPr lang="en-US" dirty="0" smtClean="0"/>
              <a:t> du ML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400" dirty="0" err="1" smtClean="0"/>
              <a:t>Objectif</a:t>
            </a:r>
            <a:r>
              <a:rPr lang="en-US" sz="2400" dirty="0" smtClean="0"/>
              <a:t>: 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Avec:  </a:t>
            </a:r>
          </a:p>
          <a:p>
            <a:pPr>
              <a:buNone/>
            </a:pPr>
            <a:r>
              <a:rPr lang="en-US" sz="2400" dirty="0" smtClean="0"/>
              <a:t>	-X :</a:t>
            </a:r>
            <a:r>
              <a:rPr lang="en-US" sz="2400" dirty="0" err="1" smtClean="0"/>
              <a:t>caractéristiques</a:t>
            </a:r>
            <a:r>
              <a:rPr lang="en-US" sz="2400" dirty="0" smtClean="0"/>
              <a:t> des </a:t>
            </a:r>
            <a:r>
              <a:rPr lang="en-US" sz="2400" dirty="0" err="1" smtClean="0"/>
              <a:t>annonces</a:t>
            </a: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	-Y: prix </a:t>
            </a:r>
          </a:p>
          <a:p>
            <a:pPr>
              <a:buNone/>
            </a:pPr>
            <a:endParaRPr lang="en-US" sz="2400" dirty="0" smtClean="0"/>
          </a:p>
          <a:p>
            <a:pPr>
              <a:buNone/>
            </a:pPr>
            <a:r>
              <a:rPr lang="en-US" sz="2400" dirty="0" smtClean="0"/>
              <a:t>f  : </a:t>
            </a:r>
            <a:r>
              <a:rPr lang="en-US" sz="2400" b="1" dirty="0" err="1" smtClean="0"/>
              <a:t>prédicteur</a:t>
            </a:r>
            <a:endParaRPr lang="en-US" sz="2400" b="1" dirty="0" smtClean="0"/>
          </a:p>
          <a:p>
            <a:pPr>
              <a:buNone/>
            </a:pPr>
            <a:r>
              <a:rPr lang="en-US" sz="2400" dirty="0" smtClean="0"/>
              <a:t>	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977429" y="1738559"/>
            <a:ext cx="4184034" cy="3880773"/>
          </a:xfrm>
        </p:spPr>
        <p:txBody>
          <a:bodyPr>
            <a:normAutofit fontScale="70000" lnSpcReduction="20000"/>
          </a:bodyPr>
          <a:lstStyle/>
          <a:p>
            <a:r>
              <a:rPr lang="en-US" sz="2600" dirty="0" err="1" smtClean="0"/>
              <a:t>Processus</a:t>
            </a:r>
            <a:r>
              <a:rPr lang="en-US" sz="2600" dirty="0" smtClean="0"/>
              <a:t>:</a:t>
            </a:r>
          </a:p>
          <a:p>
            <a:endParaRPr lang="en-US" sz="2600" dirty="0" smtClean="0"/>
          </a:p>
          <a:p>
            <a:pPr lvl="1"/>
            <a:r>
              <a:rPr lang="en-US" sz="2600" dirty="0" err="1" smtClean="0"/>
              <a:t>Traitement</a:t>
            </a:r>
            <a:r>
              <a:rPr lang="en-US" sz="2600" dirty="0" smtClean="0"/>
              <a:t> de la base</a:t>
            </a:r>
          </a:p>
          <a:p>
            <a:pPr lvl="1"/>
            <a:endParaRPr lang="en-US" sz="2600" dirty="0" smtClean="0"/>
          </a:p>
          <a:p>
            <a:pPr lvl="1"/>
            <a:r>
              <a:rPr lang="en-US" sz="2600" dirty="0" err="1" smtClean="0"/>
              <a:t>Apprentissage</a:t>
            </a:r>
            <a:endParaRPr lang="en-US" sz="2600" dirty="0" smtClean="0"/>
          </a:p>
          <a:p>
            <a:pPr lvl="1"/>
            <a:endParaRPr lang="en-US" sz="2600" dirty="0" smtClean="0"/>
          </a:p>
          <a:p>
            <a:pPr lvl="1"/>
            <a:r>
              <a:rPr lang="en-US" sz="2600" dirty="0" err="1" smtClean="0"/>
              <a:t>Visualisation</a:t>
            </a:r>
            <a:r>
              <a:rPr lang="en-US" sz="2600" dirty="0" smtClean="0"/>
              <a:t> des </a:t>
            </a:r>
            <a:r>
              <a:rPr lang="en-US" sz="2600" dirty="0" err="1" smtClean="0"/>
              <a:t>erreurs</a:t>
            </a:r>
            <a:endParaRPr lang="en-US" sz="2600" dirty="0" smtClean="0"/>
          </a:p>
          <a:p>
            <a:pPr lvl="1"/>
            <a:endParaRPr lang="en-US" sz="2600" dirty="0" smtClean="0"/>
          </a:p>
          <a:p>
            <a:pPr lvl="1"/>
            <a:r>
              <a:rPr lang="en-US" sz="2600" dirty="0" smtClean="0"/>
              <a:t>Clustering </a:t>
            </a:r>
          </a:p>
          <a:p>
            <a:pPr lvl="1"/>
            <a:endParaRPr lang="en-US" dirty="0" smtClean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31</a:t>
            </a:fld>
            <a:r>
              <a:rPr lang="fr-FR" smtClean="0"/>
              <a:t>/100</a:t>
            </a:r>
            <a:endParaRPr lang="fr-FR" dirty="0"/>
          </a:p>
        </p:txBody>
      </p:sp>
      <p:graphicFrame>
        <p:nvGraphicFramePr>
          <p:cNvPr id="1027" name="Object 3"/>
          <p:cNvGraphicFramePr>
            <a:graphicFrameLocks noChangeAspect="1"/>
          </p:cNvGraphicFramePr>
          <p:nvPr/>
        </p:nvGraphicFramePr>
        <p:xfrm>
          <a:off x="1211775" y="2705100"/>
          <a:ext cx="274320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…quation" r:id="rId4" imgW="639720" imgH="182520" progId="Equation.3">
                  <p:embed/>
                </p:oleObj>
              </mc:Choice>
              <mc:Fallback>
                <p:oleObj name="…quation" r:id="rId4" imgW="639720" imgH="18252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11775" y="2705100"/>
                        <a:ext cx="2743200" cy="8001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Flèche courbée vers la droite 17"/>
          <p:cNvSpPr/>
          <p:nvPr/>
        </p:nvSpPr>
        <p:spPr>
          <a:xfrm rot="10800000">
            <a:off x="8018581" y="2982350"/>
            <a:ext cx="1111349" cy="1969476"/>
          </a:xfrm>
          <a:prstGeom prst="curvedRightArrow">
            <a:avLst>
              <a:gd name="adj1" fmla="val 22090"/>
              <a:gd name="adj2" fmla="val 43426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Machine learning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9325916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L’apprentissage</a:t>
            </a:r>
            <a:r>
              <a:rPr lang="en-US" dirty="0" smtClean="0"/>
              <a:t> en </a:t>
            </a:r>
            <a:r>
              <a:rPr lang="en-US" dirty="0" err="1" smtClean="0"/>
              <a:t>pratique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39709" y="1443137"/>
            <a:ext cx="8596668" cy="3880773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Trois</a:t>
            </a:r>
            <a:r>
              <a:rPr lang="en-US" dirty="0" smtClean="0"/>
              <a:t> phases: </a:t>
            </a:r>
          </a:p>
          <a:p>
            <a:endParaRPr lang="en-US" dirty="0" smtClean="0"/>
          </a:p>
          <a:p>
            <a:pPr lvl="1"/>
            <a:r>
              <a:rPr lang="en-US" sz="1800" dirty="0" smtClean="0"/>
              <a:t>Cross-validation: </a:t>
            </a:r>
            <a:r>
              <a:rPr lang="en-US" sz="1800" dirty="0" err="1" smtClean="0"/>
              <a:t>choix</a:t>
            </a:r>
            <a:r>
              <a:rPr lang="en-US" sz="1800" dirty="0" smtClean="0"/>
              <a:t> des </a:t>
            </a:r>
            <a:r>
              <a:rPr lang="en-US" sz="1800" dirty="0" err="1" smtClean="0"/>
              <a:t>paramètres</a:t>
            </a:r>
            <a:r>
              <a:rPr lang="en-US" sz="1800" dirty="0" smtClean="0"/>
              <a:t> </a:t>
            </a:r>
            <a:r>
              <a:rPr lang="en-US" sz="1800" dirty="0" err="1" smtClean="0"/>
              <a:t>pertinents</a:t>
            </a:r>
            <a:endParaRPr lang="en-US" sz="1800" dirty="0" smtClean="0"/>
          </a:p>
          <a:p>
            <a:pPr lvl="1"/>
            <a:endParaRPr lang="en-US" sz="1800" dirty="0" smtClean="0"/>
          </a:p>
          <a:p>
            <a:pPr lvl="1"/>
            <a:r>
              <a:rPr lang="en-US" sz="1800" dirty="0" err="1" smtClean="0"/>
              <a:t>Apprentissage</a:t>
            </a:r>
            <a:r>
              <a:rPr lang="en-US" sz="1800" dirty="0" smtClean="0"/>
              <a:t> du </a:t>
            </a:r>
            <a:r>
              <a:rPr lang="en-US" sz="1800" dirty="0" err="1" smtClean="0"/>
              <a:t>modèle</a:t>
            </a:r>
            <a:endParaRPr lang="en-US" sz="1800" dirty="0" smtClean="0"/>
          </a:p>
          <a:p>
            <a:pPr lvl="1"/>
            <a:endParaRPr lang="en-US" sz="1800" dirty="0" smtClean="0"/>
          </a:p>
          <a:p>
            <a:pPr lvl="1"/>
            <a:r>
              <a:rPr lang="en-US" sz="1800" dirty="0" smtClean="0"/>
              <a:t>Test </a:t>
            </a:r>
            <a:r>
              <a:rPr lang="en-US" sz="1800" dirty="0" err="1" smtClean="0"/>
              <a:t>sur</a:t>
            </a:r>
            <a:r>
              <a:rPr lang="en-US" sz="1800" dirty="0" smtClean="0"/>
              <a:t> un </a:t>
            </a:r>
            <a:r>
              <a:rPr lang="en-US" sz="1800" dirty="0" err="1" smtClean="0"/>
              <a:t>échantillon</a:t>
            </a:r>
            <a:endParaRPr lang="en-US" sz="18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Risque</a:t>
            </a:r>
            <a:r>
              <a:rPr lang="en-US" dirty="0" smtClean="0"/>
              <a:t> de “</a:t>
            </a:r>
            <a:r>
              <a:rPr lang="en-US" dirty="0" err="1" smtClean="0"/>
              <a:t>sur-ajustement</a:t>
            </a:r>
            <a:r>
              <a:rPr lang="en-US" dirty="0" smtClean="0"/>
              <a:t>” (</a:t>
            </a:r>
            <a:r>
              <a:rPr lang="en-US" dirty="0" err="1" smtClean="0"/>
              <a:t>overfitting</a:t>
            </a:r>
            <a:r>
              <a:rPr lang="en-US" dirty="0" smtClean="0"/>
              <a:t>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32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5" name="Flèche courbée vers la gauche 4"/>
          <p:cNvSpPr/>
          <p:nvPr/>
        </p:nvSpPr>
        <p:spPr>
          <a:xfrm>
            <a:off x="6400800" y="2349305"/>
            <a:ext cx="576776" cy="75965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lèche courbée vers la gauche 5"/>
          <p:cNvSpPr/>
          <p:nvPr/>
        </p:nvSpPr>
        <p:spPr>
          <a:xfrm>
            <a:off x="3882682" y="3080824"/>
            <a:ext cx="590843" cy="829994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Ellipse 6"/>
          <p:cNvSpPr/>
          <p:nvPr/>
        </p:nvSpPr>
        <p:spPr>
          <a:xfrm>
            <a:off x="6696219" y="1575581"/>
            <a:ext cx="1842869" cy="77372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Sélection</a:t>
            </a:r>
            <a:endParaRPr lang="en-US" dirty="0"/>
          </a:p>
        </p:txBody>
      </p:sp>
      <p:sp>
        <p:nvSpPr>
          <p:cNvPr id="8" name="Ellipse 7"/>
          <p:cNvSpPr/>
          <p:nvPr/>
        </p:nvSpPr>
        <p:spPr>
          <a:xfrm>
            <a:off x="4670475" y="3488788"/>
            <a:ext cx="1913206" cy="7596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Validation</a:t>
            </a:r>
            <a:endParaRPr lang="en-US" dirty="0"/>
          </a:p>
        </p:txBody>
      </p:sp>
      <p:pic>
        <p:nvPicPr>
          <p:cNvPr id="9" name="Image 8" descr="CrossVal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260955" y="3657600"/>
            <a:ext cx="3503234" cy="32004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Machine learning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7836536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 premier </a:t>
            </a:r>
            <a:r>
              <a:rPr lang="en-US" dirty="0" err="1" smtClean="0"/>
              <a:t>algorithme</a:t>
            </a:r>
            <a:r>
              <a:rPr lang="en-US" dirty="0" smtClean="0"/>
              <a:t>: </a:t>
            </a:r>
            <a:r>
              <a:rPr lang="en-US" dirty="0" err="1" smtClean="0"/>
              <a:t>l’arbre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62820" y="1609046"/>
            <a:ext cx="8596668" cy="4849811"/>
          </a:xfrm>
        </p:spPr>
        <p:txBody>
          <a:bodyPr/>
          <a:lstStyle/>
          <a:p>
            <a:r>
              <a:rPr lang="en-US" dirty="0" smtClean="0"/>
              <a:t>Idée: </a:t>
            </a:r>
            <a:r>
              <a:rPr lang="en-US" dirty="0" err="1" smtClean="0"/>
              <a:t>Séparer</a:t>
            </a:r>
            <a:r>
              <a:rPr lang="en-US" dirty="0" smtClean="0"/>
              <a:t> les </a:t>
            </a:r>
            <a:r>
              <a:rPr lang="en-US" dirty="0" err="1" smtClean="0"/>
              <a:t>données</a:t>
            </a:r>
            <a:r>
              <a:rPr lang="en-US" dirty="0" smtClean="0"/>
              <a:t> pour </a:t>
            </a:r>
            <a:r>
              <a:rPr lang="en-US" dirty="0" err="1" smtClean="0"/>
              <a:t>regrouper</a:t>
            </a:r>
            <a:r>
              <a:rPr lang="en-US" dirty="0" smtClean="0"/>
              <a:t> les </a:t>
            </a:r>
            <a:r>
              <a:rPr lang="en-US" dirty="0" err="1" smtClean="0"/>
              <a:t>biens</a:t>
            </a:r>
            <a:r>
              <a:rPr lang="en-US" dirty="0" smtClean="0"/>
              <a:t> avec un prix </a:t>
            </a:r>
            <a:r>
              <a:rPr lang="en-US" dirty="0" err="1" smtClean="0"/>
              <a:t>semblable</a:t>
            </a:r>
            <a:endParaRPr lang="en-US" dirty="0" smtClean="0"/>
          </a:p>
          <a:p>
            <a:pPr lvl="1"/>
            <a:r>
              <a:rPr lang="en-US" dirty="0" err="1" smtClean="0"/>
              <a:t>Choix</a:t>
            </a:r>
            <a:r>
              <a:rPr lang="en-US" dirty="0" smtClean="0"/>
              <a:t> d’un </a:t>
            </a:r>
            <a:r>
              <a:rPr lang="en-US" dirty="0" err="1" smtClean="0"/>
              <a:t>critère</a:t>
            </a:r>
            <a:r>
              <a:rPr lang="en-US" dirty="0" smtClean="0"/>
              <a:t> optimal: couple (</a:t>
            </a:r>
            <a:r>
              <a:rPr lang="en-US" dirty="0" err="1" smtClean="0"/>
              <a:t>coordonnées</a:t>
            </a:r>
            <a:r>
              <a:rPr lang="en-US" dirty="0" smtClean="0"/>
              <a:t>, </a:t>
            </a:r>
            <a:r>
              <a:rPr lang="en-US" dirty="0" err="1" smtClean="0"/>
              <a:t>valeur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Exemple</a:t>
            </a:r>
            <a:r>
              <a:rPr lang="en-US" dirty="0" smtClean="0"/>
              <a:t>: surface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Prix </a:t>
            </a:r>
            <a:r>
              <a:rPr lang="en-US" dirty="0" err="1" smtClean="0"/>
              <a:t>d’une</a:t>
            </a:r>
            <a:r>
              <a:rPr lang="en-US" dirty="0" smtClean="0"/>
              <a:t> </a:t>
            </a:r>
            <a:r>
              <a:rPr lang="en-US" dirty="0" err="1" smtClean="0"/>
              <a:t>classe</a:t>
            </a:r>
            <a:r>
              <a:rPr lang="en-US" dirty="0" smtClean="0"/>
              <a:t>: </a:t>
            </a:r>
            <a:r>
              <a:rPr lang="en-US" dirty="0" err="1" smtClean="0"/>
              <a:t>moyenne</a:t>
            </a:r>
            <a:r>
              <a:rPr lang="en-US" dirty="0" smtClean="0"/>
              <a:t> des prix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err="1" smtClean="0"/>
              <a:t>Problèmes</a:t>
            </a:r>
            <a:r>
              <a:rPr lang="en-US" dirty="0" smtClean="0"/>
              <a:t> </a:t>
            </a:r>
            <a:r>
              <a:rPr lang="en-US" dirty="0" err="1" smtClean="0"/>
              <a:t>majeurs</a:t>
            </a:r>
            <a:r>
              <a:rPr lang="en-US" dirty="0" smtClean="0"/>
              <a:t>: </a:t>
            </a:r>
            <a:r>
              <a:rPr lang="en-US" dirty="0" err="1" smtClean="0"/>
              <a:t>instabilité</a:t>
            </a:r>
            <a:r>
              <a:rPr lang="en-US" dirty="0" smtClean="0"/>
              <a:t> et </a:t>
            </a:r>
            <a:r>
              <a:rPr lang="en-US" dirty="0" err="1" smtClean="0"/>
              <a:t>complexité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33</a:t>
            </a:fld>
            <a:r>
              <a:rPr lang="fr-FR" smtClean="0"/>
              <a:t>/100</a:t>
            </a:r>
            <a:endParaRPr lang="fr-FR" dirty="0"/>
          </a:p>
        </p:txBody>
      </p:sp>
      <p:cxnSp>
        <p:nvCxnSpPr>
          <p:cNvPr id="11" name="Connecteur droit avec flèche 10"/>
          <p:cNvCxnSpPr/>
          <p:nvPr/>
        </p:nvCxnSpPr>
        <p:spPr>
          <a:xfrm>
            <a:off x="-1730326" y="0"/>
            <a:ext cx="914400" cy="914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e 23"/>
          <p:cNvGrpSpPr/>
          <p:nvPr/>
        </p:nvGrpSpPr>
        <p:grpSpPr>
          <a:xfrm>
            <a:off x="5370286" y="2619828"/>
            <a:ext cx="3868055" cy="2873828"/>
            <a:chOff x="2075543" y="2532743"/>
            <a:chExt cx="3868055" cy="2873828"/>
          </a:xfrm>
        </p:grpSpPr>
        <p:cxnSp>
          <p:nvCxnSpPr>
            <p:cNvPr id="13" name="Connecteur droit avec flèche 12"/>
            <p:cNvCxnSpPr/>
            <p:nvPr/>
          </p:nvCxnSpPr>
          <p:spPr>
            <a:xfrm flipH="1">
              <a:off x="3048000" y="3374572"/>
              <a:ext cx="1080000" cy="10800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lipse 15"/>
            <p:cNvSpPr/>
            <p:nvPr/>
          </p:nvSpPr>
          <p:spPr>
            <a:xfrm>
              <a:off x="2075543" y="3657600"/>
              <a:ext cx="914400" cy="5370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- 60 m²</a:t>
              </a:r>
              <a:endParaRPr lang="en-US" dirty="0"/>
            </a:p>
          </p:txBody>
        </p:sp>
        <p:sp>
          <p:nvSpPr>
            <p:cNvPr id="17" name="Ellipse 16"/>
            <p:cNvSpPr/>
            <p:nvPr/>
          </p:nvSpPr>
          <p:spPr>
            <a:xfrm>
              <a:off x="5014687" y="3643085"/>
              <a:ext cx="914400" cy="53702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+60 m²</a:t>
              </a:r>
              <a:endParaRPr lang="en-US" dirty="0"/>
            </a:p>
          </p:txBody>
        </p:sp>
        <p:sp>
          <p:nvSpPr>
            <p:cNvPr id="19" name="Rectangle à coins arrondis 18"/>
            <p:cNvSpPr/>
            <p:nvPr/>
          </p:nvSpPr>
          <p:spPr>
            <a:xfrm>
              <a:off x="2255657" y="4506684"/>
              <a:ext cx="1582057" cy="899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Classe</a:t>
              </a:r>
              <a:r>
                <a:rPr lang="en-US" dirty="0" smtClean="0"/>
                <a:t> </a:t>
              </a:r>
              <a:r>
                <a:rPr lang="en-US" dirty="0" err="1" smtClean="0"/>
                <a:t>fille</a:t>
              </a:r>
              <a:r>
                <a:rPr lang="en-US" dirty="0" smtClean="0"/>
                <a:t> 1</a:t>
              </a:r>
              <a:endParaRPr lang="en-US" dirty="0"/>
            </a:p>
          </p:txBody>
        </p:sp>
        <p:cxnSp>
          <p:nvCxnSpPr>
            <p:cNvPr id="20" name="Connecteur droit avec flèche 19"/>
            <p:cNvCxnSpPr/>
            <p:nvPr/>
          </p:nvCxnSpPr>
          <p:spPr>
            <a:xfrm>
              <a:off x="4056742" y="3418114"/>
              <a:ext cx="1080000" cy="10800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à coins arrondis 21"/>
            <p:cNvSpPr/>
            <p:nvPr/>
          </p:nvSpPr>
          <p:spPr>
            <a:xfrm>
              <a:off x="4361541" y="4506685"/>
              <a:ext cx="1582057" cy="899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Classe</a:t>
              </a:r>
              <a:r>
                <a:rPr lang="en-US" dirty="0" smtClean="0"/>
                <a:t> </a:t>
              </a:r>
              <a:r>
                <a:rPr lang="en-US" dirty="0" err="1" smtClean="0"/>
                <a:t>fille</a:t>
              </a:r>
              <a:r>
                <a:rPr lang="en-US" dirty="0" smtClean="0"/>
                <a:t> 2</a:t>
              </a:r>
              <a:endParaRPr lang="en-US" dirty="0"/>
            </a:p>
          </p:txBody>
        </p:sp>
        <p:sp>
          <p:nvSpPr>
            <p:cNvPr id="23" name="Rectangle à coins arrondis 22"/>
            <p:cNvSpPr/>
            <p:nvPr/>
          </p:nvSpPr>
          <p:spPr>
            <a:xfrm>
              <a:off x="3272972" y="2532743"/>
              <a:ext cx="1582057" cy="89988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Classe</a:t>
              </a:r>
              <a:r>
                <a:rPr lang="en-US" dirty="0" smtClean="0"/>
                <a:t> </a:t>
              </a:r>
              <a:r>
                <a:rPr lang="en-US" dirty="0" err="1" smtClean="0"/>
                <a:t>mère</a:t>
              </a:r>
              <a:endParaRPr lang="en-US" dirty="0"/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Machine learning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5937716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Améliorations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63266" y="2132454"/>
            <a:ext cx="4184035" cy="3880772"/>
          </a:xfrm>
        </p:spPr>
        <p:txBody>
          <a:bodyPr/>
          <a:lstStyle/>
          <a:p>
            <a:r>
              <a:rPr lang="en-US" dirty="0" smtClean="0"/>
              <a:t>Derrière </a:t>
            </a:r>
            <a:r>
              <a:rPr lang="en-US" dirty="0" err="1" smtClean="0"/>
              <a:t>l’arbre</a:t>
            </a:r>
            <a:r>
              <a:rPr lang="en-US" dirty="0" smtClean="0"/>
              <a:t> se cache…</a:t>
            </a:r>
          </a:p>
          <a:p>
            <a:pPr lvl="1">
              <a:buNone/>
            </a:pPr>
            <a:r>
              <a:rPr lang="en-US" dirty="0" smtClean="0"/>
              <a:t>… la </a:t>
            </a:r>
            <a:r>
              <a:rPr lang="en-US" dirty="0" err="1" smtClean="0"/>
              <a:t>forêt</a:t>
            </a:r>
            <a:r>
              <a:rPr lang="en-US" dirty="0" smtClean="0"/>
              <a:t>!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Idée: </a:t>
            </a:r>
            <a:r>
              <a:rPr lang="en-US" dirty="0" err="1" smtClean="0"/>
              <a:t>Utiliser</a:t>
            </a:r>
            <a:r>
              <a:rPr lang="en-US" dirty="0" smtClean="0"/>
              <a:t> des </a:t>
            </a:r>
            <a:r>
              <a:rPr lang="en-US" dirty="0" err="1" smtClean="0"/>
              <a:t>échantillons</a:t>
            </a:r>
            <a:r>
              <a:rPr lang="en-US" dirty="0" smtClean="0"/>
              <a:t> </a:t>
            </a:r>
            <a:r>
              <a:rPr lang="en-US" dirty="0" err="1" smtClean="0"/>
              <a:t>tirés</a:t>
            </a:r>
            <a:r>
              <a:rPr lang="en-US" dirty="0" smtClean="0"/>
              <a:t> </a:t>
            </a:r>
            <a:r>
              <a:rPr lang="en-US" b="1" dirty="0" err="1" smtClean="0"/>
              <a:t>aléatoirement</a:t>
            </a:r>
            <a:r>
              <a:rPr lang="en-US" b="1" dirty="0" smtClean="0"/>
              <a:t>  </a:t>
            </a:r>
            <a:r>
              <a:rPr lang="en-US" dirty="0" smtClean="0"/>
              <a:t>pour </a:t>
            </a:r>
            <a:r>
              <a:rPr lang="en-US" dirty="0" err="1" smtClean="0"/>
              <a:t>créer</a:t>
            </a:r>
            <a:r>
              <a:rPr lang="en-US" dirty="0" smtClean="0"/>
              <a:t> de </a:t>
            </a:r>
            <a:r>
              <a:rPr lang="en-US" dirty="0" err="1" smtClean="0"/>
              <a:t>nombreux</a:t>
            </a:r>
            <a:r>
              <a:rPr lang="en-US" dirty="0" smtClean="0"/>
              <a:t> </a:t>
            </a:r>
            <a:r>
              <a:rPr lang="en-US" dirty="0" err="1" smtClean="0"/>
              <a:t>arbres</a:t>
            </a:r>
            <a:r>
              <a:rPr lang="en-US" dirty="0" smtClean="0"/>
              <a:t> et les </a:t>
            </a:r>
            <a:r>
              <a:rPr lang="en-US" b="1" dirty="0" err="1" smtClean="0"/>
              <a:t>aggréger</a:t>
            </a:r>
            <a:endParaRPr lang="en-US" b="1" dirty="0" smtClean="0"/>
          </a:p>
          <a:p>
            <a:endParaRPr lang="en-US" b="1" dirty="0" smtClean="0"/>
          </a:p>
          <a:p>
            <a:r>
              <a:rPr lang="en-US" dirty="0" smtClean="0"/>
              <a:t>Diminution de </a:t>
            </a:r>
            <a:r>
              <a:rPr lang="en-US" dirty="0" err="1" smtClean="0"/>
              <a:t>l’instabilité</a:t>
            </a:r>
            <a:r>
              <a:rPr lang="en-US" dirty="0" smtClean="0"/>
              <a:t> et du “</a:t>
            </a:r>
            <a:r>
              <a:rPr lang="en-US" dirty="0" err="1" smtClean="0"/>
              <a:t>sur-ajustement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Boosting:</a:t>
            </a:r>
          </a:p>
          <a:p>
            <a:endParaRPr lang="en-US" dirty="0" smtClean="0"/>
          </a:p>
          <a:p>
            <a:r>
              <a:rPr lang="en-US" dirty="0" smtClean="0"/>
              <a:t>On </a:t>
            </a:r>
            <a:r>
              <a:rPr lang="en-US" dirty="0" err="1" smtClean="0"/>
              <a:t>donne</a:t>
            </a:r>
            <a:r>
              <a:rPr lang="en-US" dirty="0" smtClean="0"/>
              <a:t> des </a:t>
            </a:r>
            <a:r>
              <a:rPr lang="en-US" dirty="0" err="1" smtClean="0"/>
              <a:t>poids</a:t>
            </a:r>
            <a:r>
              <a:rPr lang="en-US" dirty="0" smtClean="0"/>
              <a:t> </a:t>
            </a:r>
            <a:r>
              <a:rPr lang="en-US" dirty="0" err="1" smtClean="0"/>
              <a:t>relatifs</a:t>
            </a:r>
            <a:r>
              <a:rPr lang="en-US" dirty="0" smtClean="0"/>
              <a:t> aux </a:t>
            </a:r>
            <a:r>
              <a:rPr lang="en-US" dirty="0" err="1" smtClean="0"/>
              <a:t>erreurs</a:t>
            </a:r>
            <a:r>
              <a:rPr lang="en-US" dirty="0" smtClean="0"/>
              <a:t> pour “forcer” </a:t>
            </a:r>
            <a:r>
              <a:rPr lang="en-US" dirty="0" err="1" smtClean="0"/>
              <a:t>l’algorithme</a:t>
            </a:r>
            <a:r>
              <a:rPr lang="en-US" dirty="0" smtClean="0"/>
              <a:t> à </a:t>
            </a:r>
            <a:r>
              <a:rPr lang="en-US" dirty="0" err="1" smtClean="0"/>
              <a:t>mieux</a:t>
            </a:r>
            <a:r>
              <a:rPr lang="en-US" dirty="0" smtClean="0"/>
              <a:t> les </a:t>
            </a:r>
            <a:r>
              <a:rPr lang="en-US" dirty="0" err="1" smtClean="0"/>
              <a:t>estimer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Raffinement</a:t>
            </a:r>
            <a:r>
              <a:rPr lang="en-US" dirty="0" smtClean="0"/>
              <a:t> par </a:t>
            </a:r>
            <a:r>
              <a:rPr lang="en-US" dirty="0" err="1" smtClean="0"/>
              <a:t>itération</a:t>
            </a:r>
            <a:r>
              <a:rPr lang="en-US" dirty="0" smtClean="0"/>
              <a:t> successive</a:t>
            </a:r>
            <a:endParaRPr lang="en-US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34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6" name="Flèche droite 5"/>
          <p:cNvSpPr/>
          <p:nvPr/>
        </p:nvSpPr>
        <p:spPr>
          <a:xfrm>
            <a:off x="928468" y="5795889"/>
            <a:ext cx="956603" cy="5064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èche droite 6"/>
          <p:cNvSpPr/>
          <p:nvPr/>
        </p:nvSpPr>
        <p:spPr>
          <a:xfrm>
            <a:off x="5273040" y="5795889"/>
            <a:ext cx="956603" cy="50643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ZoneTexte 7"/>
          <p:cNvSpPr txBox="1"/>
          <p:nvPr/>
        </p:nvSpPr>
        <p:spPr>
          <a:xfrm>
            <a:off x="2152357" y="5890791"/>
            <a:ext cx="2082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+ </a:t>
            </a:r>
            <a:r>
              <a:rPr lang="en-US" dirty="0" err="1" smtClean="0"/>
              <a:t>Stabilité</a:t>
            </a:r>
            <a:endParaRPr lang="en-US" dirty="0"/>
          </a:p>
        </p:txBody>
      </p:sp>
      <p:sp>
        <p:nvSpPr>
          <p:cNvPr id="9" name="ZoneTexte 8"/>
          <p:cNvSpPr txBox="1"/>
          <p:nvPr/>
        </p:nvSpPr>
        <p:spPr>
          <a:xfrm>
            <a:off x="6696221" y="5848587"/>
            <a:ext cx="2096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+ </a:t>
            </a:r>
            <a:r>
              <a:rPr lang="en-US" dirty="0" err="1" smtClean="0"/>
              <a:t>Précision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Machine learning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8119497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Méthode</a:t>
            </a:r>
            <a:r>
              <a:rPr lang="en-US" dirty="0" smtClean="0"/>
              <a:t> </a:t>
            </a:r>
            <a:r>
              <a:rPr lang="en-US" dirty="0" err="1" smtClean="0"/>
              <a:t>choisie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1ère  </a:t>
            </a:r>
            <a:r>
              <a:rPr lang="en-US" dirty="0" err="1" smtClean="0"/>
              <a:t>étape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Par arrondissement: </a:t>
            </a:r>
            <a:r>
              <a:rPr lang="en-US" dirty="0" err="1" smtClean="0"/>
              <a:t>régression</a:t>
            </a:r>
            <a:r>
              <a:rPr lang="en-US" dirty="0" smtClean="0"/>
              <a:t> </a:t>
            </a:r>
            <a:r>
              <a:rPr lang="en-US" dirty="0" err="1" smtClean="0"/>
              <a:t>ou</a:t>
            </a:r>
            <a:r>
              <a:rPr lang="en-US" dirty="0" smtClean="0"/>
              <a:t> machine learning </a:t>
            </a:r>
          </a:p>
          <a:p>
            <a:pPr lvl="1"/>
            <a:r>
              <a:rPr lang="en-US" dirty="0" smtClean="0"/>
              <a:t>Sur </a:t>
            </a:r>
            <a:r>
              <a:rPr lang="en-US" dirty="0" err="1" smtClean="0"/>
              <a:t>l’ensemble</a:t>
            </a:r>
            <a:r>
              <a:rPr lang="en-US" dirty="0" smtClean="0"/>
              <a:t> des </a:t>
            </a:r>
            <a:r>
              <a:rPr lang="en-US" dirty="0" err="1" smtClean="0"/>
              <a:t>données</a:t>
            </a:r>
            <a:r>
              <a:rPr lang="en-US" dirty="0" smtClean="0"/>
              <a:t>: machine learning avec les </a:t>
            </a:r>
            <a:r>
              <a:rPr lang="en-US" dirty="0" err="1" smtClean="0"/>
              <a:t>erreurs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2ème </a:t>
            </a:r>
            <a:r>
              <a:rPr lang="en-US" dirty="0" err="1" smtClean="0"/>
              <a:t>étape</a:t>
            </a:r>
            <a:r>
              <a:rPr lang="en-US" dirty="0" smtClean="0"/>
              <a:t>: s</a:t>
            </a:r>
          </a:p>
          <a:p>
            <a:pPr lvl="1"/>
            <a:r>
              <a:rPr lang="en-US" dirty="0" err="1" smtClean="0"/>
              <a:t>sur</a:t>
            </a:r>
            <a:r>
              <a:rPr lang="en-US" dirty="0" smtClean="0"/>
              <a:t> </a:t>
            </a:r>
            <a:r>
              <a:rPr lang="en-US" dirty="0" err="1" smtClean="0"/>
              <a:t>l’ensemble</a:t>
            </a:r>
            <a:r>
              <a:rPr lang="en-US" dirty="0" smtClean="0"/>
              <a:t> des </a:t>
            </a:r>
            <a:r>
              <a:rPr lang="en-US" dirty="0" err="1" smtClean="0"/>
              <a:t>données</a:t>
            </a:r>
            <a:r>
              <a:rPr lang="en-US" dirty="0" smtClean="0"/>
              <a:t>: machine learning avec le prix</a:t>
            </a:r>
          </a:p>
          <a:p>
            <a:endParaRPr lang="en-US" dirty="0" smtClean="0"/>
          </a:p>
          <a:p>
            <a:r>
              <a:rPr lang="en-US" dirty="0" err="1" smtClean="0"/>
              <a:t>Combinaison</a:t>
            </a:r>
            <a:r>
              <a:rPr lang="en-US" dirty="0" smtClean="0"/>
              <a:t>  </a:t>
            </a:r>
            <a:r>
              <a:rPr lang="en-US" dirty="0" err="1" smtClean="0"/>
              <a:t>pondérée</a:t>
            </a:r>
            <a:r>
              <a:rPr lang="en-US" dirty="0" smtClean="0"/>
              <a:t> des </a:t>
            </a:r>
            <a:r>
              <a:rPr lang="en-US" dirty="0" err="1" smtClean="0"/>
              <a:t>deux</a:t>
            </a:r>
            <a:r>
              <a:rPr lang="en-US" dirty="0" smtClean="0"/>
              <a:t> </a:t>
            </a:r>
            <a:r>
              <a:rPr lang="en-US" dirty="0" err="1" smtClean="0"/>
              <a:t>prédicteurs</a:t>
            </a:r>
            <a:r>
              <a:rPr lang="en-US" dirty="0" smtClean="0"/>
              <a:t> </a:t>
            </a:r>
            <a:r>
              <a:rPr lang="en-US" dirty="0" err="1" smtClean="0"/>
              <a:t>obtenus</a:t>
            </a:r>
            <a:endParaRPr lang="en-US" dirty="0" smtClean="0"/>
          </a:p>
          <a:p>
            <a:pPr lvl="1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35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5" name="TextBox 4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Machine learning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40919783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Comparaison</a:t>
            </a:r>
            <a:r>
              <a:rPr lang="en-US" dirty="0" smtClean="0"/>
              <a:t> et </a:t>
            </a:r>
            <a:r>
              <a:rPr lang="en-US" dirty="0" err="1" smtClean="0"/>
              <a:t>résultats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Régressions</a:t>
            </a:r>
            <a:r>
              <a:rPr lang="en-US" dirty="0" smtClean="0"/>
              <a:t> </a:t>
            </a:r>
            <a:r>
              <a:rPr lang="en-US" dirty="0" err="1" smtClean="0"/>
              <a:t>linéaires</a:t>
            </a:r>
            <a:endParaRPr lang="en-US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89813" y="2934193"/>
            <a:ext cx="4185623" cy="3304117"/>
          </a:xfrm>
        </p:spPr>
        <p:txBody>
          <a:bodyPr/>
          <a:lstStyle/>
          <a:p>
            <a:r>
              <a:rPr lang="en-US" dirty="0" err="1" smtClean="0"/>
              <a:t>Globale</a:t>
            </a:r>
            <a:r>
              <a:rPr lang="en-US" dirty="0" smtClean="0"/>
              <a:t>: </a:t>
            </a:r>
            <a:r>
              <a:rPr lang="en-US" dirty="0" err="1" smtClean="0"/>
              <a:t>erreur</a:t>
            </a:r>
            <a:r>
              <a:rPr lang="en-US" dirty="0" smtClean="0"/>
              <a:t> </a:t>
            </a:r>
            <a:r>
              <a:rPr lang="en-US" dirty="0" err="1" smtClean="0"/>
              <a:t>moyenne</a:t>
            </a:r>
            <a:r>
              <a:rPr lang="en-US" dirty="0" smtClean="0"/>
              <a:t> 30%</a:t>
            </a:r>
          </a:p>
          <a:p>
            <a:endParaRPr lang="en-US" dirty="0" smtClean="0"/>
          </a:p>
          <a:p>
            <a:r>
              <a:rPr lang="en-US" dirty="0" smtClean="0"/>
              <a:t>Par arrondissement: 27%</a:t>
            </a:r>
            <a:endParaRPr lang="en-US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err="1" smtClean="0"/>
              <a:t>Arbre</a:t>
            </a:r>
            <a:r>
              <a:rPr lang="en-US" dirty="0" smtClean="0"/>
              <a:t>: 18-20%</a:t>
            </a:r>
          </a:p>
          <a:p>
            <a:endParaRPr lang="en-US" dirty="0" smtClean="0"/>
          </a:p>
          <a:p>
            <a:r>
              <a:rPr lang="en-US" dirty="0" err="1" smtClean="0"/>
              <a:t>Forêt</a:t>
            </a:r>
            <a:r>
              <a:rPr lang="en-US" dirty="0" smtClean="0"/>
              <a:t> </a:t>
            </a:r>
            <a:r>
              <a:rPr lang="en-US" dirty="0" err="1" smtClean="0"/>
              <a:t>optimisée</a:t>
            </a:r>
            <a:r>
              <a:rPr lang="en-US" dirty="0" smtClean="0"/>
              <a:t>: 14-15%</a:t>
            </a:r>
          </a:p>
          <a:p>
            <a:endParaRPr lang="en-US" dirty="0" smtClean="0"/>
          </a:p>
          <a:p>
            <a:r>
              <a:rPr lang="en-US" dirty="0" err="1" smtClean="0"/>
              <a:t>Méthode</a:t>
            </a:r>
            <a:r>
              <a:rPr lang="en-US" dirty="0" smtClean="0"/>
              <a:t> </a:t>
            </a:r>
            <a:r>
              <a:rPr lang="en-US" dirty="0" err="1" smtClean="0"/>
              <a:t>choisie</a:t>
            </a:r>
            <a:r>
              <a:rPr lang="en-US" dirty="0" smtClean="0"/>
              <a:t>: 10-11%</a:t>
            </a:r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36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8" name="TextBox 7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Machine learning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16430393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Caractéristiques</a:t>
            </a:r>
            <a:r>
              <a:rPr lang="en-US" dirty="0" smtClean="0"/>
              <a:t> </a:t>
            </a:r>
            <a:r>
              <a:rPr lang="en-US" dirty="0" err="1" smtClean="0"/>
              <a:t>pertinentes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HISTOGRAMME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37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5" name="TextBox 4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Machine learning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0258805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Utilisation</a:t>
            </a:r>
            <a:r>
              <a:rPr lang="en-US" dirty="0" smtClean="0"/>
              <a:t> pour le site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Objets</a:t>
            </a:r>
            <a:r>
              <a:rPr lang="en-US" dirty="0" smtClean="0"/>
              <a:t>: </a:t>
            </a:r>
          </a:p>
          <a:p>
            <a:pPr lvl="1"/>
            <a:r>
              <a:rPr lang="en-US" dirty="0" err="1" smtClean="0"/>
              <a:t>prédicteurs</a:t>
            </a:r>
            <a:r>
              <a:rPr lang="en-US" dirty="0" smtClean="0"/>
              <a:t> </a:t>
            </a:r>
            <a:r>
              <a:rPr lang="en-US" dirty="0" err="1" smtClean="0"/>
              <a:t>stockés</a:t>
            </a:r>
            <a:r>
              <a:rPr lang="en-US" dirty="0" smtClean="0"/>
              <a:t> en “.pickle” pour un </a:t>
            </a:r>
            <a:r>
              <a:rPr lang="en-US" dirty="0" err="1" smtClean="0"/>
              <a:t>appel</a:t>
            </a:r>
            <a:r>
              <a:rPr lang="en-US" dirty="0" smtClean="0"/>
              <a:t> direct par le </a:t>
            </a:r>
            <a:r>
              <a:rPr lang="en-US" dirty="0" err="1" smtClean="0"/>
              <a:t>serveur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Fonctions</a:t>
            </a:r>
            <a:r>
              <a:rPr lang="en-US" dirty="0" smtClean="0"/>
              <a:t>:</a:t>
            </a:r>
          </a:p>
          <a:p>
            <a:pPr lvl="1"/>
            <a:endParaRPr lang="en-US" dirty="0" smtClean="0"/>
          </a:p>
          <a:p>
            <a:pPr lvl="1"/>
            <a:r>
              <a:rPr lang="en-US" dirty="0" err="1" smtClean="0"/>
              <a:t>Prédire</a:t>
            </a:r>
            <a:r>
              <a:rPr lang="en-US" dirty="0" smtClean="0"/>
              <a:t> le prix d’un </a:t>
            </a:r>
            <a:r>
              <a:rPr lang="en-US" dirty="0" err="1" smtClean="0"/>
              <a:t>bien</a:t>
            </a:r>
            <a:r>
              <a:rPr lang="en-US" dirty="0" smtClean="0"/>
              <a:t> (URL </a:t>
            </a:r>
            <a:r>
              <a:rPr lang="en-US" dirty="0" err="1" smtClean="0"/>
              <a:t>ou</a:t>
            </a:r>
            <a:r>
              <a:rPr lang="en-US" dirty="0" smtClean="0"/>
              <a:t> </a:t>
            </a:r>
            <a:r>
              <a:rPr lang="en-US" dirty="0" err="1" smtClean="0"/>
              <a:t>formulaire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Fournir</a:t>
            </a:r>
            <a:r>
              <a:rPr lang="en-US" dirty="0" smtClean="0"/>
              <a:t> des </a:t>
            </a:r>
            <a:r>
              <a:rPr lang="en-US" dirty="0" err="1" smtClean="0"/>
              <a:t>biens</a:t>
            </a:r>
            <a:r>
              <a:rPr lang="en-US" dirty="0" smtClean="0"/>
              <a:t> “comparables” (</a:t>
            </a:r>
            <a:r>
              <a:rPr lang="en-US" dirty="0" err="1" smtClean="0"/>
              <a:t>fonction</a:t>
            </a:r>
            <a:r>
              <a:rPr lang="en-US" dirty="0" smtClean="0"/>
              <a:t> de </a:t>
            </a:r>
            <a:r>
              <a:rPr lang="en-US" b="1" dirty="0" err="1" smtClean="0"/>
              <a:t>conseil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38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5" name="TextBox 4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Machine learning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4443682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Limites</a:t>
            </a:r>
            <a:r>
              <a:rPr lang="en-US" dirty="0" smtClean="0"/>
              <a:t> et </a:t>
            </a:r>
            <a:r>
              <a:rPr lang="en-US" dirty="0" err="1" smtClean="0"/>
              <a:t>difficultés</a:t>
            </a:r>
            <a:r>
              <a:rPr lang="en-US" dirty="0" smtClean="0"/>
              <a:t> </a:t>
            </a:r>
            <a:r>
              <a:rPr lang="en-US" dirty="0" err="1" smtClean="0"/>
              <a:t>rencontrées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Qualité</a:t>
            </a:r>
            <a:r>
              <a:rPr lang="en-US" dirty="0" smtClean="0"/>
              <a:t> des </a:t>
            </a:r>
            <a:r>
              <a:rPr lang="en-US" dirty="0" err="1" smtClean="0"/>
              <a:t>annonces</a:t>
            </a:r>
            <a:r>
              <a:rPr lang="en-US" dirty="0" smtClean="0"/>
              <a:t> et de la base de </a:t>
            </a:r>
            <a:r>
              <a:rPr lang="en-US" dirty="0" err="1" smtClean="0"/>
              <a:t>données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pPr lvl="1"/>
            <a:r>
              <a:rPr lang="en-US" dirty="0" err="1" smtClean="0"/>
              <a:t>Annonce</a:t>
            </a:r>
            <a:r>
              <a:rPr lang="en-US" dirty="0" smtClean="0"/>
              <a:t> mal </a:t>
            </a:r>
            <a:r>
              <a:rPr lang="en-US" dirty="0" err="1" smtClean="0"/>
              <a:t>ou</a:t>
            </a:r>
            <a:r>
              <a:rPr lang="en-US" dirty="0" smtClean="0"/>
              <a:t> </a:t>
            </a:r>
            <a:r>
              <a:rPr lang="en-US" dirty="0" err="1" smtClean="0"/>
              <a:t>insuffisamment</a:t>
            </a:r>
            <a:r>
              <a:rPr lang="en-US" dirty="0" smtClean="0"/>
              <a:t> </a:t>
            </a:r>
            <a:r>
              <a:rPr lang="en-US" dirty="0" err="1" smtClean="0"/>
              <a:t>remplie</a:t>
            </a:r>
            <a:endParaRPr lang="en-US" dirty="0" smtClean="0"/>
          </a:p>
          <a:p>
            <a:pPr lvl="1"/>
            <a:r>
              <a:rPr lang="en-US" dirty="0" err="1" smtClean="0"/>
              <a:t>Perte</a:t>
            </a:r>
            <a:r>
              <a:rPr lang="en-US" dirty="0" smtClean="0"/>
              <a:t> </a:t>
            </a:r>
            <a:r>
              <a:rPr lang="en-US" dirty="0" err="1" smtClean="0"/>
              <a:t>d’information</a:t>
            </a:r>
            <a:r>
              <a:rPr lang="en-US" dirty="0" smtClean="0"/>
              <a:t> </a:t>
            </a:r>
            <a:r>
              <a:rPr lang="en-US" dirty="0" err="1" smtClean="0"/>
              <a:t>trop</a:t>
            </a:r>
            <a:r>
              <a:rPr lang="en-US" dirty="0" smtClean="0"/>
              <a:t> </a:t>
            </a:r>
            <a:r>
              <a:rPr lang="en-US" dirty="0" err="1" smtClean="0"/>
              <a:t>élevée</a:t>
            </a:r>
            <a:r>
              <a:rPr lang="en-US" dirty="0" smtClean="0"/>
              <a:t> entre </a:t>
            </a:r>
            <a:r>
              <a:rPr lang="en-US" dirty="0" err="1" smtClean="0"/>
              <a:t>l’annonce</a:t>
            </a:r>
            <a:r>
              <a:rPr lang="en-US" dirty="0" smtClean="0"/>
              <a:t> et le </a:t>
            </a:r>
            <a:r>
              <a:rPr lang="en-US" dirty="0" err="1" smtClean="0"/>
              <a:t>vecteur</a:t>
            </a:r>
            <a:r>
              <a:rPr lang="en-US" dirty="0" smtClean="0"/>
              <a:t>: photos par </a:t>
            </a:r>
            <a:r>
              <a:rPr lang="en-US" dirty="0" err="1" smtClean="0"/>
              <a:t>exemple</a:t>
            </a:r>
            <a:endParaRPr lang="en-US" dirty="0" smtClean="0"/>
          </a:p>
          <a:p>
            <a:pPr lvl="1"/>
            <a:r>
              <a:rPr lang="en-US" dirty="0" err="1" smtClean="0"/>
              <a:t>Deux</a:t>
            </a:r>
            <a:r>
              <a:rPr lang="en-US" dirty="0" smtClean="0"/>
              <a:t> </a:t>
            </a:r>
            <a:r>
              <a:rPr lang="en-US" dirty="0" err="1" smtClean="0"/>
              <a:t>annonces</a:t>
            </a:r>
            <a:r>
              <a:rPr lang="en-US" dirty="0" smtClean="0"/>
              <a:t> “</a:t>
            </a:r>
            <a:r>
              <a:rPr lang="en-US" dirty="0" err="1" smtClean="0"/>
              <a:t>identiques</a:t>
            </a:r>
            <a:r>
              <a:rPr lang="en-US" dirty="0" smtClean="0"/>
              <a:t>” </a:t>
            </a:r>
            <a:r>
              <a:rPr lang="en-US" dirty="0" err="1" smtClean="0"/>
              <a:t>selon</a:t>
            </a:r>
            <a:r>
              <a:rPr lang="en-US" dirty="0" smtClean="0"/>
              <a:t> </a:t>
            </a:r>
            <a:r>
              <a:rPr lang="en-US" dirty="0" err="1" smtClean="0"/>
              <a:t>nos</a:t>
            </a:r>
            <a:r>
              <a:rPr lang="en-US" dirty="0" smtClean="0"/>
              <a:t> </a:t>
            </a:r>
            <a:r>
              <a:rPr lang="en-US" dirty="0" err="1" smtClean="0"/>
              <a:t>algorithmes</a:t>
            </a:r>
            <a:r>
              <a:rPr lang="en-US" dirty="0" smtClean="0"/>
              <a:t> </a:t>
            </a:r>
            <a:r>
              <a:rPr lang="en-US" dirty="0" err="1" smtClean="0"/>
              <a:t>peuvent</a:t>
            </a:r>
            <a:r>
              <a:rPr lang="en-US" dirty="0" smtClean="0"/>
              <a:t> </a:t>
            </a:r>
            <a:r>
              <a:rPr lang="en-US" dirty="0" err="1" smtClean="0"/>
              <a:t>avoir</a:t>
            </a:r>
            <a:r>
              <a:rPr lang="en-US" dirty="0" smtClean="0"/>
              <a:t> un prix </a:t>
            </a:r>
            <a:r>
              <a:rPr lang="en-US" dirty="0" err="1" smtClean="0"/>
              <a:t>très</a:t>
            </a:r>
            <a:r>
              <a:rPr lang="en-US" dirty="0" smtClean="0"/>
              <a:t> </a:t>
            </a:r>
            <a:r>
              <a:rPr lang="en-US" dirty="0" err="1" smtClean="0"/>
              <a:t>différents</a:t>
            </a:r>
            <a:r>
              <a:rPr lang="en-US" dirty="0" smtClean="0"/>
              <a:t> (</a:t>
            </a:r>
            <a:r>
              <a:rPr lang="en-US" dirty="0" err="1" smtClean="0"/>
              <a:t>surtout</a:t>
            </a:r>
            <a:r>
              <a:rPr lang="en-US" dirty="0" smtClean="0"/>
              <a:t> pour les </a:t>
            </a:r>
            <a:r>
              <a:rPr lang="en-US" dirty="0" err="1" smtClean="0"/>
              <a:t>biens</a:t>
            </a:r>
            <a:r>
              <a:rPr lang="en-US" dirty="0" smtClean="0"/>
              <a:t> à prix </a:t>
            </a:r>
            <a:r>
              <a:rPr lang="en-US" dirty="0" err="1" smtClean="0"/>
              <a:t>faibles</a:t>
            </a:r>
            <a:r>
              <a:rPr lang="en-US" dirty="0" smtClean="0"/>
              <a:t>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Clustering: </a:t>
            </a:r>
            <a:r>
              <a:rPr lang="en-US" dirty="0" err="1" smtClean="0"/>
              <a:t>difficulté</a:t>
            </a:r>
            <a:r>
              <a:rPr lang="en-US" dirty="0" smtClean="0"/>
              <a:t> à </a:t>
            </a:r>
            <a:r>
              <a:rPr lang="en-US" dirty="0" err="1" smtClean="0"/>
              <a:t>regrouper</a:t>
            </a:r>
            <a:r>
              <a:rPr lang="en-US" dirty="0" smtClean="0"/>
              <a:t> des </a:t>
            </a:r>
            <a:r>
              <a:rPr lang="en-US" dirty="0" err="1" smtClean="0"/>
              <a:t>biens</a:t>
            </a:r>
            <a:r>
              <a:rPr lang="en-US" dirty="0" smtClean="0"/>
              <a:t> -&gt; arrondissement = </a:t>
            </a:r>
            <a:r>
              <a:rPr lang="en-US" dirty="0" err="1" smtClean="0"/>
              <a:t>choix</a:t>
            </a:r>
            <a:r>
              <a:rPr lang="en-US" dirty="0" smtClean="0"/>
              <a:t> par </a:t>
            </a:r>
            <a:r>
              <a:rPr lang="en-US" dirty="0" err="1" smtClean="0"/>
              <a:t>défaut</a:t>
            </a:r>
            <a:endParaRPr lang="en-US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39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5" name="TextBox 4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Machine learning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340588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4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Etapes du projet</a:t>
            </a:r>
            <a:endParaRPr lang="fr-FR" sz="16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126210" y="66102"/>
            <a:ext cx="7766936" cy="10466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400" dirty="0" smtClean="0"/>
              <a:t>Etapes du projet</a:t>
            </a:r>
            <a:endParaRPr lang="fr-FR" sz="5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680" y="1451419"/>
            <a:ext cx="741713" cy="489620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3023326" y="1416986"/>
            <a:ext cx="6396096" cy="455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tx1"/>
                </a:solidFill>
              </a:rPr>
              <a:t>Web crawling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Traitement de texte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Visualisation des données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ACP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Machine learning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Server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Site Web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18" y="2158309"/>
            <a:ext cx="468247" cy="394956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0" y="2765233"/>
            <a:ext cx="468247" cy="39495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19" y="3398924"/>
            <a:ext cx="468247" cy="39495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0" y="4032999"/>
            <a:ext cx="468247" cy="39495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20" y="4619744"/>
            <a:ext cx="468247" cy="3949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1" y="5259145"/>
            <a:ext cx="468247" cy="394956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925729" y="135877"/>
            <a:ext cx="1327187" cy="2537031"/>
            <a:chOff x="925729" y="135877"/>
            <a:chExt cx="1327187" cy="2537031"/>
          </a:xfrm>
        </p:grpSpPr>
        <p:sp>
          <p:nvSpPr>
            <p:cNvPr id="2" name="Arc 1"/>
            <p:cNvSpPr/>
            <p:nvPr/>
          </p:nvSpPr>
          <p:spPr>
            <a:xfrm flipH="1">
              <a:off x="925729" y="13587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Arc 23"/>
            <p:cNvSpPr/>
            <p:nvPr/>
          </p:nvSpPr>
          <p:spPr>
            <a:xfrm flipH="1">
              <a:off x="1009136" y="161063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14060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666" y="384735"/>
            <a:ext cx="8596668" cy="1320800"/>
          </a:xfrm>
        </p:spPr>
        <p:txBody>
          <a:bodyPr/>
          <a:lstStyle/>
          <a:p>
            <a:pPr algn="ctr"/>
            <a:r>
              <a:rPr lang="fr-FR" dirty="0" smtClean="0"/>
              <a:t>Quelles améliorations par rapport à l’état de l’art ?</a:t>
            </a:r>
            <a:endParaRPr lang="fr-FR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40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Apports / état de l’art</a:t>
            </a:r>
            <a:endParaRPr lang="fr-FR" sz="1600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308529" y="2040568"/>
            <a:ext cx="7682113" cy="3775201"/>
          </a:xfrm>
        </p:spPr>
        <p:txBody>
          <a:bodyPr>
            <a:normAutofit/>
          </a:bodyPr>
          <a:lstStyle/>
          <a:p>
            <a:r>
              <a:rPr lang="fr-FR" sz="2800" dirty="0" smtClean="0"/>
              <a:t>Crawling d’annonces réelles</a:t>
            </a:r>
          </a:p>
          <a:p>
            <a:r>
              <a:rPr lang="fr-FR" sz="2800" dirty="0" smtClean="0"/>
              <a:t>Comparaison de différents sites</a:t>
            </a:r>
          </a:p>
          <a:p>
            <a:r>
              <a:rPr lang="fr-FR" sz="2800" dirty="0" smtClean="0"/>
              <a:t>Analyse du prix d’une annonce par rapport au marché</a:t>
            </a:r>
          </a:p>
          <a:p>
            <a:r>
              <a:rPr lang="fr-FR" sz="2800" dirty="0" smtClean="0"/>
              <a:t>Visualisation des caractéristiques de biens immobiliers sur Paris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2800437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5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Etapes du projet</a:t>
            </a:r>
            <a:endParaRPr lang="fr-FR" sz="16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126210" y="66102"/>
            <a:ext cx="7766936" cy="10466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400" dirty="0" smtClean="0"/>
              <a:t>Etapes du projet</a:t>
            </a:r>
            <a:endParaRPr lang="fr-FR" sz="5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7197" y="2083440"/>
            <a:ext cx="741713" cy="489620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3023326" y="1416986"/>
            <a:ext cx="6396096" cy="455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Web crawling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tx1"/>
                </a:solidFill>
              </a:rPr>
              <a:t>Traitement de texte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Visualisation des données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ACP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Machine learning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Server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Site Web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0" y="2765233"/>
            <a:ext cx="468247" cy="39495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19" y="3398924"/>
            <a:ext cx="468247" cy="39495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0" y="4032999"/>
            <a:ext cx="468247" cy="39495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20" y="4619744"/>
            <a:ext cx="468247" cy="3949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1" y="5259145"/>
            <a:ext cx="468247" cy="394956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925729" y="135877"/>
            <a:ext cx="1327187" cy="2537031"/>
            <a:chOff x="925729" y="135877"/>
            <a:chExt cx="1327187" cy="2537031"/>
          </a:xfrm>
        </p:grpSpPr>
        <p:sp>
          <p:nvSpPr>
            <p:cNvPr id="2" name="Arc 1"/>
            <p:cNvSpPr/>
            <p:nvPr/>
          </p:nvSpPr>
          <p:spPr>
            <a:xfrm flipH="1">
              <a:off x="925729" y="13587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Arc 23"/>
            <p:cNvSpPr/>
            <p:nvPr/>
          </p:nvSpPr>
          <p:spPr>
            <a:xfrm flipH="1">
              <a:off x="1009136" y="161063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biLevel thresh="7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772" b="94737" l="10000" r="94444">
                        <a14:foregroundMark x1="53333" y1="21053" x2="53333" y2="21053"/>
                        <a14:foregroundMark x1="63333" y1="56140" x2="63333" y2="56140"/>
                        <a14:foregroundMark x1="83333" y1="71930" x2="83333" y2="71930"/>
                        <a14:foregroundMark x1="44444" y1="85965" x2="44444" y2="8596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V="1">
            <a:off x="765741" y="1576330"/>
            <a:ext cx="319976" cy="20265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 rot="6339902">
            <a:off x="-155236" y="708825"/>
            <a:ext cx="2030753" cy="3728469"/>
            <a:chOff x="925728" y="135876"/>
            <a:chExt cx="1296235" cy="2528656"/>
          </a:xfrm>
        </p:grpSpPr>
        <p:sp>
          <p:nvSpPr>
            <p:cNvPr id="26" name="Arc 25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Arc 26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193808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6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Etapes du projet</a:t>
            </a:r>
            <a:endParaRPr lang="fr-FR" sz="16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126210" y="66102"/>
            <a:ext cx="7766936" cy="10466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400" dirty="0" smtClean="0"/>
              <a:t>Etapes du projet</a:t>
            </a:r>
            <a:endParaRPr lang="fr-FR" sz="5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015" y="2721015"/>
            <a:ext cx="741713" cy="489620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3023326" y="1416986"/>
            <a:ext cx="6396096" cy="455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Web crawling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Traitement de texte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tx1"/>
                </a:solidFill>
              </a:rPr>
              <a:t>Visualisation des données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ACP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Machine learning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Server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Site Web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19" y="3398924"/>
            <a:ext cx="468247" cy="39495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0" y="4032999"/>
            <a:ext cx="468247" cy="39495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20" y="4619744"/>
            <a:ext cx="468247" cy="3949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1" y="5259145"/>
            <a:ext cx="468247" cy="394956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925729" y="135877"/>
            <a:ext cx="1327187" cy="2537031"/>
            <a:chOff x="925729" y="135877"/>
            <a:chExt cx="1327187" cy="2537031"/>
          </a:xfrm>
        </p:grpSpPr>
        <p:sp>
          <p:nvSpPr>
            <p:cNvPr id="2" name="Arc 1"/>
            <p:cNvSpPr/>
            <p:nvPr/>
          </p:nvSpPr>
          <p:spPr>
            <a:xfrm flipH="1">
              <a:off x="925729" y="13587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Arc 23"/>
            <p:cNvSpPr/>
            <p:nvPr/>
          </p:nvSpPr>
          <p:spPr>
            <a:xfrm flipH="1">
              <a:off x="1009136" y="161063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765741" y="1576330"/>
            <a:ext cx="319976" cy="20265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 rot="6339902">
            <a:off x="-155236" y="708825"/>
            <a:ext cx="2030753" cy="3728469"/>
            <a:chOff x="925728" y="135876"/>
            <a:chExt cx="1296235" cy="2528656"/>
          </a:xfrm>
        </p:grpSpPr>
        <p:sp>
          <p:nvSpPr>
            <p:cNvPr id="26" name="Arc 25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Arc 26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2465210" y="2279541"/>
            <a:ext cx="319976" cy="202651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 rot="15863364" flipV="1">
            <a:off x="466930" y="526007"/>
            <a:ext cx="1668033" cy="3062236"/>
            <a:chOff x="925728" y="135876"/>
            <a:chExt cx="1296235" cy="2528656"/>
          </a:xfrm>
        </p:grpSpPr>
        <p:sp>
          <p:nvSpPr>
            <p:cNvPr id="30" name="Arc 29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Arc 30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555261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7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Etapes du projet</a:t>
            </a:r>
            <a:endParaRPr lang="fr-FR" sz="16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126210" y="66102"/>
            <a:ext cx="7766936" cy="10466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400" dirty="0" smtClean="0"/>
              <a:t>Etapes du projet</a:t>
            </a:r>
            <a:endParaRPr lang="fr-FR" sz="5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976" y="3330726"/>
            <a:ext cx="741713" cy="489620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3023326" y="1416986"/>
            <a:ext cx="6396096" cy="455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Web crawling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Traitement de texte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Visualisation des données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tx1"/>
                </a:solidFill>
              </a:rPr>
              <a:t>ACP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Machine learning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Server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Site Web</a:t>
            </a: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0" y="4032999"/>
            <a:ext cx="468247" cy="39495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20" y="4619744"/>
            <a:ext cx="468247" cy="3949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1" y="5259145"/>
            <a:ext cx="468247" cy="394956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925729" y="135877"/>
            <a:ext cx="1327187" cy="2537031"/>
            <a:chOff x="925729" y="135877"/>
            <a:chExt cx="1327187" cy="2537031"/>
          </a:xfrm>
        </p:grpSpPr>
        <p:sp>
          <p:nvSpPr>
            <p:cNvPr id="2" name="Arc 1"/>
            <p:cNvSpPr/>
            <p:nvPr/>
          </p:nvSpPr>
          <p:spPr>
            <a:xfrm flipH="1">
              <a:off x="925729" y="13587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Arc 23"/>
            <p:cNvSpPr/>
            <p:nvPr/>
          </p:nvSpPr>
          <p:spPr>
            <a:xfrm flipH="1">
              <a:off x="1009136" y="161063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765741" y="1576330"/>
            <a:ext cx="319976" cy="20265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 rot="6339902">
            <a:off x="-155236" y="708825"/>
            <a:ext cx="2030753" cy="3728469"/>
            <a:chOff x="925728" y="135876"/>
            <a:chExt cx="1296235" cy="2528656"/>
          </a:xfrm>
        </p:grpSpPr>
        <p:sp>
          <p:nvSpPr>
            <p:cNvPr id="26" name="Arc 25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Arc 26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2465210" y="2279541"/>
            <a:ext cx="319976" cy="202651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 rot="15863364" flipV="1">
            <a:off x="466930" y="526007"/>
            <a:ext cx="1668033" cy="3062236"/>
            <a:chOff x="925728" y="135876"/>
            <a:chExt cx="1296235" cy="2528656"/>
          </a:xfrm>
        </p:grpSpPr>
        <p:sp>
          <p:nvSpPr>
            <p:cNvPr id="30" name="Arc 29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Arc 30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799951" y="2860718"/>
            <a:ext cx="319976" cy="202651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 rot="18364441" flipV="1">
            <a:off x="901837" y="873655"/>
            <a:ext cx="1668033" cy="3062236"/>
            <a:chOff x="925728" y="135876"/>
            <a:chExt cx="1296235" cy="2528656"/>
          </a:xfrm>
        </p:grpSpPr>
        <p:sp>
          <p:nvSpPr>
            <p:cNvPr id="34" name="Arc 33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Arc 34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801759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8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Etapes du projet</a:t>
            </a:r>
            <a:endParaRPr lang="fr-FR" sz="16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126210" y="66102"/>
            <a:ext cx="7766936" cy="10466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400" dirty="0" smtClean="0"/>
              <a:t>Etapes du projet</a:t>
            </a:r>
            <a:endParaRPr lang="fr-FR" sz="5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082" y="3955400"/>
            <a:ext cx="741713" cy="489620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3023326" y="1416986"/>
            <a:ext cx="6396096" cy="455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Web crawling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Traitement de texte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Visualisation des données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ACP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tx1"/>
                </a:solidFill>
              </a:rPr>
              <a:t>Machine learning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Server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Site Web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020" y="4619744"/>
            <a:ext cx="468247" cy="394956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1" y="5259145"/>
            <a:ext cx="468247" cy="394956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925729" y="135877"/>
            <a:ext cx="1327187" cy="2537031"/>
            <a:chOff x="925729" y="135877"/>
            <a:chExt cx="1327187" cy="2537031"/>
          </a:xfrm>
        </p:grpSpPr>
        <p:sp>
          <p:nvSpPr>
            <p:cNvPr id="2" name="Arc 1"/>
            <p:cNvSpPr/>
            <p:nvPr/>
          </p:nvSpPr>
          <p:spPr>
            <a:xfrm flipH="1">
              <a:off x="925729" y="13587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Arc 23"/>
            <p:cNvSpPr/>
            <p:nvPr/>
          </p:nvSpPr>
          <p:spPr>
            <a:xfrm flipH="1">
              <a:off x="1009136" y="161063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765741" y="1576330"/>
            <a:ext cx="319976" cy="20265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 rot="6339902">
            <a:off x="-155236" y="708825"/>
            <a:ext cx="2030753" cy="3728469"/>
            <a:chOff x="925728" y="135876"/>
            <a:chExt cx="1296235" cy="2528656"/>
          </a:xfrm>
        </p:grpSpPr>
        <p:sp>
          <p:nvSpPr>
            <p:cNvPr id="26" name="Arc 25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Arc 26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2465210" y="2279541"/>
            <a:ext cx="319976" cy="202651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 rot="15863364" flipV="1">
            <a:off x="466930" y="526007"/>
            <a:ext cx="1668033" cy="3062236"/>
            <a:chOff x="925728" y="135876"/>
            <a:chExt cx="1296235" cy="2528656"/>
          </a:xfrm>
        </p:grpSpPr>
        <p:sp>
          <p:nvSpPr>
            <p:cNvPr id="30" name="Arc 29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Arc 30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799951" y="2860718"/>
            <a:ext cx="319976" cy="202651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 rot="18364441" flipV="1">
            <a:off x="901837" y="873655"/>
            <a:ext cx="1668033" cy="3062236"/>
            <a:chOff x="925728" y="135876"/>
            <a:chExt cx="1296235" cy="2528656"/>
          </a:xfrm>
        </p:grpSpPr>
        <p:sp>
          <p:nvSpPr>
            <p:cNvPr id="34" name="Arc 33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Arc 34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2441155" y="3460239"/>
            <a:ext cx="319976" cy="202651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 rot="15863364" flipV="1">
            <a:off x="465014" y="1681367"/>
            <a:ext cx="1668033" cy="3062236"/>
            <a:chOff x="925728" y="135876"/>
            <a:chExt cx="1296235" cy="2528656"/>
          </a:xfrm>
        </p:grpSpPr>
        <p:sp>
          <p:nvSpPr>
            <p:cNvPr id="38" name="Arc 37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Arc 38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00269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6416522" y="1930400"/>
            <a:ext cx="2346592" cy="8348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fr-FR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16749-6CBF-48FC-AC66-F18CCBC01627}" type="slidenum">
              <a:rPr lang="fr-FR" smtClean="0"/>
              <a:pPr/>
              <a:t>9</a:t>
            </a:fld>
            <a:r>
              <a:rPr lang="fr-FR" smtClean="0"/>
              <a:t>/100</a:t>
            </a:r>
            <a:endParaRPr lang="fr-FR" dirty="0"/>
          </a:p>
        </p:txBody>
      </p:sp>
      <p:sp>
        <p:nvSpPr>
          <p:cNvPr id="11" name="TextBox 10"/>
          <p:cNvSpPr txBox="1"/>
          <p:nvPr/>
        </p:nvSpPr>
        <p:spPr>
          <a:xfrm>
            <a:off x="9529590" y="121186"/>
            <a:ext cx="25676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400" dirty="0" smtClean="0"/>
              <a:t>Pesto Webmining</a:t>
            </a:r>
          </a:p>
          <a:p>
            <a:pPr algn="r"/>
            <a:r>
              <a:rPr lang="fr-FR" sz="1600" dirty="0" smtClean="0"/>
              <a:t>Etapes du projet</a:t>
            </a:r>
            <a:endParaRPr lang="fr-FR" sz="16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126210" y="66102"/>
            <a:ext cx="7766936" cy="10466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fr-FR" sz="5400" dirty="0" smtClean="0"/>
              <a:t>Etapes du projet</a:t>
            </a:r>
            <a:endParaRPr lang="fr-FR" sz="5400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1613" y="4563765"/>
            <a:ext cx="741713" cy="489620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3023326" y="1416986"/>
            <a:ext cx="6396096" cy="4550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Web crawling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Traitement de texte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Visualisation des données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ACP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Machine learning</a:t>
            </a:r>
          </a:p>
          <a:p>
            <a:pPr marL="400050" indent="-400050">
              <a:buFont typeface="+mj-lt"/>
              <a:buAutoNum type="romanUcPeriod"/>
            </a:pPr>
            <a:r>
              <a:rPr lang="fr-FR" sz="3200" dirty="0" smtClean="0">
                <a:solidFill>
                  <a:schemeClr val="tx1"/>
                </a:solidFill>
              </a:rPr>
              <a:t>Server</a:t>
            </a:r>
          </a:p>
          <a:p>
            <a:pPr>
              <a:buFont typeface="+mj-lt"/>
              <a:buAutoNum type="romanUcPeriod"/>
            </a:pPr>
            <a:r>
              <a:rPr lang="fr-FR" sz="3200" dirty="0" smtClean="0">
                <a:solidFill>
                  <a:schemeClr val="bg1">
                    <a:lumMod val="85000"/>
                  </a:schemeClr>
                </a:solidFill>
              </a:rPr>
              <a:t>Site Web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681" y="5259145"/>
            <a:ext cx="468247" cy="394956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925729" y="135877"/>
            <a:ext cx="1327187" cy="2537031"/>
            <a:chOff x="925729" y="135877"/>
            <a:chExt cx="1327187" cy="2537031"/>
          </a:xfrm>
        </p:grpSpPr>
        <p:sp>
          <p:nvSpPr>
            <p:cNvPr id="2" name="Arc 1"/>
            <p:cNvSpPr/>
            <p:nvPr/>
          </p:nvSpPr>
          <p:spPr>
            <a:xfrm flipH="1">
              <a:off x="925729" y="13587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" name="Arc 23"/>
            <p:cNvSpPr/>
            <p:nvPr/>
          </p:nvSpPr>
          <p:spPr>
            <a:xfrm flipH="1">
              <a:off x="1009136" y="161063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765741" y="1576330"/>
            <a:ext cx="319976" cy="202651"/>
          </a:xfrm>
          <a:prstGeom prst="rect">
            <a:avLst/>
          </a:prstGeom>
        </p:spPr>
      </p:pic>
      <p:grpSp>
        <p:nvGrpSpPr>
          <p:cNvPr id="25" name="Group 24"/>
          <p:cNvGrpSpPr/>
          <p:nvPr/>
        </p:nvGrpSpPr>
        <p:grpSpPr>
          <a:xfrm rot="6339902">
            <a:off x="-155236" y="708825"/>
            <a:ext cx="2030753" cy="3728469"/>
            <a:chOff x="925728" y="135876"/>
            <a:chExt cx="1296235" cy="2528656"/>
          </a:xfrm>
        </p:grpSpPr>
        <p:sp>
          <p:nvSpPr>
            <p:cNvPr id="26" name="Arc 25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" name="Arc 26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2465210" y="2279541"/>
            <a:ext cx="319976" cy="202651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 rot="15863364" flipV="1">
            <a:off x="466930" y="526007"/>
            <a:ext cx="1668033" cy="3062236"/>
            <a:chOff x="925728" y="135876"/>
            <a:chExt cx="1296235" cy="2528656"/>
          </a:xfrm>
        </p:grpSpPr>
        <p:sp>
          <p:nvSpPr>
            <p:cNvPr id="30" name="Arc 29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Arc 30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32" name="Picture 31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799951" y="2860718"/>
            <a:ext cx="319976" cy="202651"/>
          </a:xfrm>
          <a:prstGeom prst="rect">
            <a:avLst/>
          </a:prstGeom>
        </p:spPr>
      </p:pic>
      <p:grpSp>
        <p:nvGrpSpPr>
          <p:cNvPr id="33" name="Group 32"/>
          <p:cNvGrpSpPr/>
          <p:nvPr/>
        </p:nvGrpSpPr>
        <p:grpSpPr>
          <a:xfrm rot="18364441" flipV="1">
            <a:off x="901837" y="873655"/>
            <a:ext cx="1668033" cy="3062236"/>
            <a:chOff x="925728" y="135876"/>
            <a:chExt cx="1296235" cy="2528656"/>
          </a:xfrm>
        </p:grpSpPr>
        <p:sp>
          <p:nvSpPr>
            <p:cNvPr id="34" name="Arc 33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" name="Arc 34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2441155" y="3460239"/>
            <a:ext cx="319976" cy="202651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 rot="15863364" flipV="1">
            <a:off x="465014" y="1681367"/>
            <a:ext cx="1668033" cy="3062236"/>
            <a:chOff x="925728" y="135876"/>
            <a:chExt cx="1296235" cy="2528656"/>
          </a:xfrm>
        </p:grpSpPr>
        <p:sp>
          <p:nvSpPr>
            <p:cNvPr id="38" name="Arc 37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9" name="Arc 38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40" name="Picture 39"/>
          <p:cNvPicPr>
            <a:picLocks noChangeAspect="1"/>
          </p:cNvPicPr>
          <p:nvPr/>
        </p:nvPicPr>
        <p:blipFill>
          <a:blip r:embed="rId4">
            <a:biLevel thresh="75000"/>
          </a:blip>
          <a:stretch>
            <a:fillRect/>
          </a:stretch>
        </p:blipFill>
        <p:spPr>
          <a:xfrm flipV="1">
            <a:off x="837112" y="4065893"/>
            <a:ext cx="319976" cy="202651"/>
          </a:xfrm>
          <a:prstGeom prst="rect">
            <a:avLst/>
          </a:prstGeom>
        </p:spPr>
      </p:pic>
      <p:grpSp>
        <p:nvGrpSpPr>
          <p:cNvPr id="41" name="Group 40"/>
          <p:cNvGrpSpPr/>
          <p:nvPr/>
        </p:nvGrpSpPr>
        <p:grpSpPr>
          <a:xfrm rot="18364441" flipV="1">
            <a:off x="879943" y="2069082"/>
            <a:ext cx="1668033" cy="3062236"/>
            <a:chOff x="925728" y="135876"/>
            <a:chExt cx="1296235" cy="2528656"/>
          </a:xfrm>
        </p:grpSpPr>
        <p:sp>
          <p:nvSpPr>
            <p:cNvPr id="42" name="Arc 41"/>
            <p:cNvSpPr/>
            <p:nvPr/>
          </p:nvSpPr>
          <p:spPr>
            <a:xfrm flipH="1">
              <a:off x="925728" y="135876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Arc 42"/>
            <p:cNvSpPr/>
            <p:nvPr/>
          </p:nvSpPr>
          <p:spPr>
            <a:xfrm flipH="1">
              <a:off x="978183" y="152687"/>
              <a:ext cx="1243780" cy="2511845"/>
            </a:xfrm>
            <a:prstGeom prst="arc">
              <a:avLst>
                <a:gd name="adj1" fmla="val 17912378"/>
                <a:gd name="adj2" fmla="val 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42684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381</TotalTime>
  <Words>1100</Words>
  <Application>Microsoft Office PowerPoint</Application>
  <PresentationFormat>Widescreen</PresentationFormat>
  <Paragraphs>421</Paragraphs>
  <Slides>40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7" baseType="lpstr">
      <vt:lpstr>Arial</vt:lpstr>
      <vt:lpstr>Calibri</vt:lpstr>
      <vt:lpstr>Trebuchet MS</vt:lpstr>
      <vt:lpstr>Wingdings</vt:lpstr>
      <vt:lpstr>Wingdings 3</vt:lpstr>
      <vt:lpstr>Facet</vt:lpstr>
      <vt:lpstr>…quation</vt:lpstr>
      <vt:lpstr>Flat Rat The true price of your flat</vt:lpstr>
      <vt:lpstr>Etat de l’art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Entrée : fichier d’annonces</vt:lpstr>
      <vt:lpstr>Objectif</vt:lpstr>
      <vt:lpstr>Première étape : liste de caractéristiques</vt:lpstr>
      <vt:lpstr>Traitement de texte</vt:lpstr>
      <vt:lpstr>Traitement de texte</vt:lpstr>
      <vt:lpstr>Traitement de texte</vt:lpstr>
      <vt:lpstr>Traitement de texte</vt:lpstr>
      <vt:lpstr>Traitement de texte</vt:lpstr>
      <vt:lpstr>Traitement de texte</vt:lpstr>
      <vt:lpstr>Traitement de texte</vt:lpstr>
      <vt:lpstr>Traitement de texte : méthode</vt:lpstr>
      <vt:lpstr>Traitement de texte : méthode</vt:lpstr>
      <vt:lpstr>Traitement de texte</vt:lpstr>
      <vt:lpstr>Coordonnées</vt:lpstr>
      <vt:lpstr>Problèmes rencontrés (et traités)</vt:lpstr>
      <vt:lpstr>Traitement de texte</vt:lpstr>
      <vt:lpstr>Résultat</vt:lpstr>
      <vt:lpstr>Quelques chiffres</vt:lpstr>
      <vt:lpstr>PowerPoint Presentation</vt:lpstr>
      <vt:lpstr>Principes du ML</vt:lpstr>
      <vt:lpstr>L’apprentissage en pratique:</vt:lpstr>
      <vt:lpstr>Un premier algorithme: l’arbre</vt:lpstr>
      <vt:lpstr>Améliorations:</vt:lpstr>
      <vt:lpstr>Méthode choisie:</vt:lpstr>
      <vt:lpstr>Comparaison et résultats</vt:lpstr>
      <vt:lpstr>Caractéristiques pertinentes</vt:lpstr>
      <vt:lpstr>Utilisation pour le site</vt:lpstr>
      <vt:lpstr>Limites et difficultés rencontrées</vt:lpstr>
      <vt:lpstr>Quelles améliorations par rapport à l’état de l’art 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Prout popo</dc:title>
  <dc:creator>Hugo</dc:creator>
  <cp:lastModifiedBy>Hugo</cp:lastModifiedBy>
  <cp:revision>45</cp:revision>
  <dcterms:created xsi:type="dcterms:W3CDTF">2015-11-05T12:53:47Z</dcterms:created>
  <dcterms:modified xsi:type="dcterms:W3CDTF">2015-11-08T22:18:30Z</dcterms:modified>
</cp:coreProperties>
</file>

<file path=docProps/thumbnail.jpeg>
</file>